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A%D1%8E%D0%BD%D0%BA%D1%82%D0%B8%D0%B2%D0%B8%D1%82" TargetMode="External"/><Relationship Id="rId2" Type="http://schemas.openxmlformats.org/officeDocument/2006/relationships/hyperlink" Target="https://ru.wikipedia.org/wiki/%D0%A2%D1%80%D0%B0%D1%85%D0%BE%D0%BC%D0%B0" TargetMode="External"/><Relationship Id="rId1" Type="http://schemas.openxmlformats.org/officeDocument/2006/relationships/hyperlink" Target="https://ru.wikipedia.org/wiki/Chlamydia_trachomatis" TargetMode="External"/><Relationship Id="rId4" Type="http://schemas.openxmlformats.org/officeDocument/2006/relationships/hyperlink" Target="https://ru.wikipedia.org/wiki/%D0%9B%D0%B8%D0%BC%D1%84%D0%BE%D0%B3%D1%80%D0%B0%D0%BD%D1%83%D0%BB%D0%B5%D0%BC%D0%B0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3%D0%B4%D0%BE%D1%80%D0%BE%D0%B3%D0%B8" TargetMode="External"/><Relationship Id="rId7" Type="http://schemas.openxmlformats.org/officeDocument/2006/relationships/hyperlink" Target="https://ru.wikipedia.org/wiki/%D0%9F%D0%B5%D1%80%D0%B8%D1%82%D0%BE%D0%BD%D0%B8%D1%82" TargetMode="External"/><Relationship Id="rId2" Type="http://schemas.openxmlformats.org/officeDocument/2006/relationships/hyperlink" Target="https://ru.wikipedia.org/wiki/%D0%AD%D0%BD%D1%86%D0%B5%D1%84%D0%B0%D0%BB%D0%BE%D0%BF%D0%B0%D1%82%D0%B8%D1%8F" TargetMode="External"/><Relationship Id="rId1" Type="http://schemas.openxmlformats.org/officeDocument/2006/relationships/hyperlink" Target="https://ru.wikipedia.org/w/index.php?title=%D0%9E%D1%84%D1%82%D0%B0%D0%BB%D1%8C%D0%BC%D0%BE%D1%85%D0%BB%D0%B0%D0%BC%D0%B8%D0%B4%D0%B8%D0%BE%D0%B7&amp;action=edit&amp;redlink=1" TargetMode="External"/><Relationship Id="rId6" Type="http://schemas.openxmlformats.org/officeDocument/2006/relationships/hyperlink" Target="https://ru.wikipedia.org/wiki/%D0%A1%D0%B8%D0%BD%D0%B4%D1%80%D0%BE%D0%BC_%D0%A4%D0%B8%D1%82%D1%86%D0%B0_%E2%80%94_%D0%A5%D1%8C%D1%8E_%E2%80%94_%D0%9A%D1%83%D1%80%D1%82%D0%B8%D1%81%D0%B0" TargetMode="External"/><Relationship Id="rId5" Type="http://schemas.openxmlformats.org/officeDocument/2006/relationships/hyperlink" Target="https://ru.wikipedia.org/wiki/%D0%9F%D0%BD%D0%B5%D0%B2%D0%BC%D0%BE%D0%BD%D0%B8%D1%8F" TargetMode="External"/><Relationship Id="rId4" Type="http://schemas.openxmlformats.org/officeDocument/2006/relationships/hyperlink" Target="https://ru.wikipedia.org/wiki/%D0%90%D0%BF%D0%BD%D0%BE%D1%8D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A%D1%8E%D0%BD%D0%BA%D1%82%D0%B8%D0%B2%D0%B8%D1%82" TargetMode="External"/><Relationship Id="rId2" Type="http://schemas.openxmlformats.org/officeDocument/2006/relationships/hyperlink" Target="https://ru.wikipedia.org/wiki/%D0%A2%D1%80%D0%B0%D1%85%D0%BE%D0%BC%D0%B0" TargetMode="External"/><Relationship Id="rId1" Type="http://schemas.openxmlformats.org/officeDocument/2006/relationships/hyperlink" Target="https://ru.wikipedia.org/wiki/Chlamydia_trachomatis" TargetMode="External"/><Relationship Id="rId4" Type="http://schemas.openxmlformats.org/officeDocument/2006/relationships/hyperlink" Target="https://ru.wikipedia.org/wiki/%D0%9B%D0%B8%D0%BC%D1%84%D0%BE%D0%B3%D1%80%D0%B0%D0%BD%D1%83%D0%BB%D0%B5%D0%BC%D0%B0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3%D0%B4%D0%BE%D1%80%D0%BE%D0%B3%D0%B8" TargetMode="External"/><Relationship Id="rId7" Type="http://schemas.openxmlformats.org/officeDocument/2006/relationships/hyperlink" Target="https://ru.wikipedia.org/wiki/%D0%9F%D0%B5%D1%80%D0%B8%D1%82%D0%BE%D0%BD%D0%B8%D1%82" TargetMode="External"/><Relationship Id="rId2" Type="http://schemas.openxmlformats.org/officeDocument/2006/relationships/hyperlink" Target="https://ru.wikipedia.org/wiki/%D0%AD%D0%BD%D1%86%D0%B5%D1%84%D0%B0%D0%BB%D0%BE%D0%BF%D0%B0%D1%82%D0%B8%D1%8F" TargetMode="External"/><Relationship Id="rId1" Type="http://schemas.openxmlformats.org/officeDocument/2006/relationships/hyperlink" Target="https://ru.wikipedia.org/w/index.php?title=%D0%9E%D1%84%D1%82%D0%B0%D0%BB%D1%8C%D0%BC%D0%BE%D1%85%D0%BB%D0%B0%D0%BC%D0%B8%D0%B4%D0%B8%D0%BE%D0%B7&amp;action=edit&amp;redlink=1" TargetMode="External"/><Relationship Id="rId6" Type="http://schemas.openxmlformats.org/officeDocument/2006/relationships/hyperlink" Target="https://ru.wikipedia.org/wiki/%D0%A1%D0%B8%D0%BD%D0%B4%D1%80%D0%BE%D0%BC_%D0%A4%D0%B8%D1%82%D1%86%D0%B0_%E2%80%94_%D0%A5%D1%8C%D1%8E_%E2%80%94_%D0%9A%D1%83%D1%80%D1%82%D0%B8%D1%81%D0%B0" TargetMode="External"/><Relationship Id="rId5" Type="http://schemas.openxmlformats.org/officeDocument/2006/relationships/hyperlink" Target="https://ru.wikipedia.org/wiki/%D0%9F%D0%BD%D0%B5%D0%B2%D0%BC%D0%BE%D0%BD%D0%B8%D1%8F" TargetMode="External"/><Relationship Id="rId4" Type="http://schemas.openxmlformats.org/officeDocument/2006/relationships/hyperlink" Target="https://ru.wikipedia.org/wiki/%D0%90%D0%BF%D0%BD%D0%BE%D1%8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A894B-0F6D-4487-8575-05A246782F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1184DD-E6AB-4C93-9C0D-562D63B1C432}">
      <dgm:prSet/>
      <dgm:spPr/>
      <dgm:t>
        <a:bodyPr/>
        <a:lstStyle/>
        <a:p>
          <a:r>
            <a:rPr lang="ru-RU" b="0" i="0" dirty="0"/>
            <a:t>У </a:t>
          </a:r>
          <a:r>
            <a:rPr lang="ru-RU" b="0" i="1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Chlamydia</a:t>
          </a:r>
          <a:r>
            <a:rPr lang="ru-RU" b="0" i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ru-RU" b="0" i="1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trachomatis</a:t>
          </a:r>
          <a:r>
            <a:rPr lang="ru-RU" b="0" i="0" dirty="0">
              <a:solidFill>
                <a:schemeClr val="bg1"/>
              </a:solidFill>
            </a:rPr>
            <a:t> </a:t>
          </a:r>
          <a:r>
            <a:rPr lang="ru-RU" b="0" i="0" dirty="0"/>
            <a:t>разделяют следующие антигенные серотипы:</a:t>
          </a:r>
          <a:endParaRPr lang="en-US" dirty="0"/>
        </a:p>
      </dgm:t>
    </dgm:pt>
    <dgm:pt modelId="{A8DAFC2F-6160-4A09-8FA8-F05477953BAB}" type="parTrans" cxnId="{15FC0754-1FB3-4BEF-9225-DC407E6CA7C0}">
      <dgm:prSet/>
      <dgm:spPr/>
      <dgm:t>
        <a:bodyPr/>
        <a:lstStyle/>
        <a:p>
          <a:endParaRPr lang="en-US"/>
        </a:p>
      </dgm:t>
    </dgm:pt>
    <dgm:pt modelId="{C4A6CE17-83D4-4A50-8341-76312B6197DE}" type="sibTrans" cxnId="{15FC0754-1FB3-4BEF-9225-DC407E6CA7C0}">
      <dgm:prSet/>
      <dgm:spPr/>
      <dgm:t>
        <a:bodyPr/>
        <a:lstStyle/>
        <a:p>
          <a:endParaRPr lang="en-US"/>
        </a:p>
      </dgm:t>
    </dgm:pt>
    <dgm:pt modelId="{DF1F8217-B0D7-4EA0-B8E7-00625D564CE7}">
      <dgm:prSet/>
      <dgm:spPr/>
      <dgm:t>
        <a:bodyPr/>
        <a:lstStyle/>
        <a:p>
          <a:r>
            <a:rPr lang="ru-RU" b="0" i="0" dirty="0"/>
            <a:t>A, B, </a:t>
          </a:r>
          <a:r>
            <a:rPr lang="ru-RU" b="0" i="0" dirty="0" err="1"/>
            <a:t>Ba</a:t>
          </a:r>
          <a:r>
            <a:rPr lang="ru-RU" b="0" i="0" dirty="0"/>
            <a:t>, C — вызывают </a:t>
          </a:r>
          <a:r>
            <a:rPr lang="ru-RU" b="0" i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трахому</a:t>
          </a:r>
          <a:r>
            <a:rPr lang="ru-RU" b="0" i="0" dirty="0"/>
            <a:t>;</a:t>
          </a:r>
          <a:endParaRPr lang="en-US" dirty="0"/>
        </a:p>
      </dgm:t>
    </dgm:pt>
    <dgm:pt modelId="{53715D68-9127-40EB-A43F-7C5565B2B650}" type="parTrans" cxnId="{D91E7EF4-5ECE-4D44-9064-285277C9CC7A}">
      <dgm:prSet/>
      <dgm:spPr/>
      <dgm:t>
        <a:bodyPr/>
        <a:lstStyle/>
        <a:p>
          <a:endParaRPr lang="en-US"/>
        </a:p>
      </dgm:t>
    </dgm:pt>
    <dgm:pt modelId="{25BFE8E9-612B-4160-9DF5-A1691224A4DC}" type="sibTrans" cxnId="{D91E7EF4-5ECE-4D44-9064-285277C9CC7A}">
      <dgm:prSet/>
      <dgm:spPr/>
      <dgm:t>
        <a:bodyPr/>
        <a:lstStyle/>
        <a:p>
          <a:endParaRPr lang="en-US"/>
        </a:p>
      </dgm:t>
    </dgm:pt>
    <dgm:pt modelId="{FE720ECA-BF97-4B12-BD0B-B317C0C01A1C}">
      <dgm:prSet/>
      <dgm:spPr/>
      <dgm:t>
        <a:bodyPr/>
        <a:lstStyle/>
        <a:p>
          <a:r>
            <a:rPr lang="ru-RU" b="0" i="0" dirty="0"/>
            <a:t>D, E, F, G, H, I, J, K — вызывают </a:t>
          </a:r>
          <a:r>
            <a:rPr lang="ru-RU" b="0" i="0" u="sng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конъюнктивит</a:t>
          </a:r>
          <a:r>
            <a:rPr lang="ru-RU" b="0" i="0" dirty="0">
              <a:solidFill>
                <a:schemeClr val="bg1"/>
              </a:solidFill>
            </a:rPr>
            <a:t> и</a:t>
          </a:r>
          <a:r>
            <a:rPr lang="ru-RU" b="0" i="0" dirty="0"/>
            <a:t> урогенитальные инфекции;</a:t>
          </a:r>
          <a:endParaRPr lang="en-US" dirty="0"/>
        </a:p>
      </dgm:t>
    </dgm:pt>
    <dgm:pt modelId="{3E8C530E-0E80-431A-8719-FD336DFFD93B}" type="parTrans" cxnId="{81E2222E-1F12-4241-ADDA-80CA93B7B8F2}">
      <dgm:prSet/>
      <dgm:spPr/>
      <dgm:t>
        <a:bodyPr/>
        <a:lstStyle/>
        <a:p>
          <a:endParaRPr lang="en-US"/>
        </a:p>
      </dgm:t>
    </dgm:pt>
    <dgm:pt modelId="{52DAFF29-4AED-4EB1-AE63-7DF0AEA5033A}" type="sibTrans" cxnId="{81E2222E-1F12-4241-ADDA-80CA93B7B8F2}">
      <dgm:prSet/>
      <dgm:spPr/>
      <dgm:t>
        <a:bodyPr/>
        <a:lstStyle/>
        <a:p>
          <a:endParaRPr lang="en-US"/>
        </a:p>
      </dgm:t>
    </dgm:pt>
    <dgm:pt modelId="{BFADDF5F-CB15-4B37-A2E9-24F9430063CD}">
      <dgm:prSet/>
      <dgm:spPr/>
      <dgm:t>
        <a:bodyPr/>
        <a:lstStyle/>
        <a:p>
          <a:r>
            <a:rPr lang="ru-RU" b="0" i="0" dirty="0"/>
            <a:t>L1, L2, L3 — вызывают венерическую</a:t>
          </a:r>
          <a:r>
            <a:rPr lang="ru-RU" b="0" i="0" dirty="0">
              <a:solidFill>
                <a:schemeClr val="bg1"/>
              </a:solidFill>
            </a:rPr>
            <a:t> </a:t>
          </a:r>
          <a:r>
            <a:rPr lang="ru-RU" b="0" i="0" dirty="0" err="1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лимфогранулему</a:t>
          </a:r>
          <a:r>
            <a:rPr lang="ru-RU" b="0" i="0" dirty="0"/>
            <a:t>.</a:t>
          </a:r>
          <a:endParaRPr lang="en-US" dirty="0"/>
        </a:p>
      </dgm:t>
    </dgm:pt>
    <dgm:pt modelId="{EA92B051-E9F8-4570-8C73-A5E8DEADE6B5}" type="parTrans" cxnId="{B955362F-CE2C-4C7C-BD65-2BF7ECEAC0EE}">
      <dgm:prSet/>
      <dgm:spPr/>
      <dgm:t>
        <a:bodyPr/>
        <a:lstStyle/>
        <a:p>
          <a:endParaRPr lang="en-US"/>
        </a:p>
      </dgm:t>
    </dgm:pt>
    <dgm:pt modelId="{B03C6138-2F1E-43C7-A526-F729674E0B9B}" type="sibTrans" cxnId="{B955362F-CE2C-4C7C-BD65-2BF7ECEAC0EE}">
      <dgm:prSet/>
      <dgm:spPr/>
      <dgm:t>
        <a:bodyPr/>
        <a:lstStyle/>
        <a:p>
          <a:endParaRPr lang="en-US"/>
        </a:p>
      </dgm:t>
    </dgm:pt>
    <dgm:pt modelId="{4FCD9C70-F863-4FFF-AD3F-59E6716FF703}" type="pres">
      <dgm:prSet presAssocID="{C83A894B-0F6D-4487-8575-05A246782F52}" presName="linear" presStyleCnt="0">
        <dgm:presLayoutVars>
          <dgm:animLvl val="lvl"/>
          <dgm:resizeHandles val="exact"/>
        </dgm:presLayoutVars>
      </dgm:prSet>
      <dgm:spPr/>
    </dgm:pt>
    <dgm:pt modelId="{F44B35CF-D9DD-4CA6-85E7-186ED0253037}" type="pres">
      <dgm:prSet presAssocID="{281184DD-E6AB-4C93-9C0D-562D63B1C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8B02F9-B957-4280-A557-3CC962AB4F6D}" type="pres">
      <dgm:prSet presAssocID="{C4A6CE17-83D4-4A50-8341-76312B6197DE}" presName="spacer" presStyleCnt="0"/>
      <dgm:spPr/>
    </dgm:pt>
    <dgm:pt modelId="{ABE18A53-F536-4A69-B3FD-D7D1E3DF8197}" type="pres">
      <dgm:prSet presAssocID="{DF1F8217-B0D7-4EA0-B8E7-00625D564C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C80E4B-A67D-465E-BC2B-FFCC803D2EF4}" type="pres">
      <dgm:prSet presAssocID="{25BFE8E9-612B-4160-9DF5-A1691224A4DC}" presName="spacer" presStyleCnt="0"/>
      <dgm:spPr/>
    </dgm:pt>
    <dgm:pt modelId="{34C86C11-22A2-44A4-BF12-1B2A5824BF56}" type="pres">
      <dgm:prSet presAssocID="{FE720ECA-BF97-4B12-BD0B-B317C0C01A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5FD97B-CEEF-4F20-A6CB-E4174DC72C61}" type="pres">
      <dgm:prSet presAssocID="{52DAFF29-4AED-4EB1-AE63-7DF0AEA5033A}" presName="spacer" presStyleCnt="0"/>
      <dgm:spPr/>
    </dgm:pt>
    <dgm:pt modelId="{3CC82FF6-6B4A-49F5-A5AA-0299D6F90805}" type="pres">
      <dgm:prSet presAssocID="{BFADDF5F-CB15-4B37-A2E9-24F9430063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49EE0C-AC81-4450-BEA8-D2D4BA16392E}" type="presOf" srcId="{BFADDF5F-CB15-4B37-A2E9-24F9430063CD}" destId="{3CC82FF6-6B4A-49F5-A5AA-0299D6F90805}" srcOrd="0" destOrd="0" presId="urn:microsoft.com/office/officeart/2005/8/layout/vList2"/>
    <dgm:cxn modelId="{81E2222E-1F12-4241-ADDA-80CA93B7B8F2}" srcId="{C83A894B-0F6D-4487-8575-05A246782F52}" destId="{FE720ECA-BF97-4B12-BD0B-B317C0C01A1C}" srcOrd="2" destOrd="0" parTransId="{3E8C530E-0E80-431A-8719-FD336DFFD93B}" sibTransId="{52DAFF29-4AED-4EB1-AE63-7DF0AEA5033A}"/>
    <dgm:cxn modelId="{B955362F-CE2C-4C7C-BD65-2BF7ECEAC0EE}" srcId="{C83A894B-0F6D-4487-8575-05A246782F52}" destId="{BFADDF5F-CB15-4B37-A2E9-24F9430063CD}" srcOrd="3" destOrd="0" parTransId="{EA92B051-E9F8-4570-8C73-A5E8DEADE6B5}" sibTransId="{B03C6138-2F1E-43C7-A526-F729674E0B9B}"/>
    <dgm:cxn modelId="{8D1F9939-E6D0-4B53-AFEE-20E10B86316A}" type="presOf" srcId="{DF1F8217-B0D7-4EA0-B8E7-00625D564CE7}" destId="{ABE18A53-F536-4A69-B3FD-D7D1E3DF8197}" srcOrd="0" destOrd="0" presId="urn:microsoft.com/office/officeart/2005/8/layout/vList2"/>
    <dgm:cxn modelId="{4F109B6F-BAB4-40BA-AF38-D6A8AD8035A2}" type="presOf" srcId="{C83A894B-0F6D-4487-8575-05A246782F52}" destId="{4FCD9C70-F863-4FFF-AD3F-59E6716FF703}" srcOrd="0" destOrd="0" presId="urn:microsoft.com/office/officeart/2005/8/layout/vList2"/>
    <dgm:cxn modelId="{15FC0754-1FB3-4BEF-9225-DC407E6CA7C0}" srcId="{C83A894B-0F6D-4487-8575-05A246782F52}" destId="{281184DD-E6AB-4C93-9C0D-562D63B1C432}" srcOrd="0" destOrd="0" parTransId="{A8DAFC2F-6160-4A09-8FA8-F05477953BAB}" sibTransId="{C4A6CE17-83D4-4A50-8341-76312B6197DE}"/>
    <dgm:cxn modelId="{25AEF990-B3C8-49D4-885D-4D5D7ECB614D}" type="presOf" srcId="{FE720ECA-BF97-4B12-BD0B-B317C0C01A1C}" destId="{34C86C11-22A2-44A4-BF12-1B2A5824BF56}" srcOrd="0" destOrd="0" presId="urn:microsoft.com/office/officeart/2005/8/layout/vList2"/>
    <dgm:cxn modelId="{F874C0B3-B92B-4C60-8307-1ED1BD937FA3}" type="presOf" srcId="{281184DD-E6AB-4C93-9C0D-562D63B1C432}" destId="{F44B35CF-D9DD-4CA6-85E7-186ED0253037}" srcOrd="0" destOrd="0" presId="urn:microsoft.com/office/officeart/2005/8/layout/vList2"/>
    <dgm:cxn modelId="{D91E7EF4-5ECE-4D44-9064-285277C9CC7A}" srcId="{C83A894B-0F6D-4487-8575-05A246782F52}" destId="{DF1F8217-B0D7-4EA0-B8E7-00625D564CE7}" srcOrd="1" destOrd="0" parTransId="{53715D68-9127-40EB-A43F-7C5565B2B650}" sibTransId="{25BFE8E9-612B-4160-9DF5-A1691224A4DC}"/>
    <dgm:cxn modelId="{B2D5D2FE-B0CB-4690-91F8-3F4B791331C2}" type="presParOf" srcId="{4FCD9C70-F863-4FFF-AD3F-59E6716FF703}" destId="{F44B35CF-D9DD-4CA6-85E7-186ED0253037}" srcOrd="0" destOrd="0" presId="urn:microsoft.com/office/officeart/2005/8/layout/vList2"/>
    <dgm:cxn modelId="{490E2837-6C06-43C6-8B45-4168A5481EE2}" type="presParOf" srcId="{4FCD9C70-F863-4FFF-AD3F-59E6716FF703}" destId="{048B02F9-B957-4280-A557-3CC962AB4F6D}" srcOrd="1" destOrd="0" presId="urn:microsoft.com/office/officeart/2005/8/layout/vList2"/>
    <dgm:cxn modelId="{C1FB2AB0-8850-4F2D-998F-C88584AE56E2}" type="presParOf" srcId="{4FCD9C70-F863-4FFF-AD3F-59E6716FF703}" destId="{ABE18A53-F536-4A69-B3FD-D7D1E3DF8197}" srcOrd="2" destOrd="0" presId="urn:microsoft.com/office/officeart/2005/8/layout/vList2"/>
    <dgm:cxn modelId="{89D98B78-EAC7-41C8-A970-6A9CC2393D44}" type="presParOf" srcId="{4FCD9C70-F863-4FFF-AD3F-59E6716FF703}" destId="{59C80E4B-A67D-465E-BC2B-FFCC803D2EF4}" srcOrd="3" destOrd="0" presId="urn:microsoft.com/office/officeart/2005/8/layout/vList2"/>
    <dgm:cxn modelId="{6DFA1141-F4CA-49AF-A826-C7FEE800F2B8}" type="presParOf" srcId="{4FCD9C70-F863-4FFF-AD3F-59E6716FF703}" destId="{34C86C11-22A2-44A4-BF12-1B2A5824BF56}" srcOrd="4" destOrd="0" presId="urn:microsoft.com/office/officeart/2005/8/layout/vList2"/>
    <dgm:cxn modelId="{2CB69F69-B5B3-4758-A47E-1566C76A6818}" type="presParOf" srcId="{4FCD9C70-F863-4FFF-AD3F-59E6716FF703}" destId="{425FD97B-CEEF-4F20-A6CB-E4174DC72C61}" srcOrd="5" destOrd="0" presId="urn:microsoft.com/office/officeart/2005/8/layout/vList2"/>
    <dgm:cxn modelId="{20451185-A6C6-40C9-9601-188E9A999E53}" type="presParOf" srcId="{4FCD9C70-F863-4FFF-AD3F-59E6716FF703}" destId="{3CC82FF6-6B4A-49F5-A5AA-0299D6F908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E7E8B-9FFE-4A89-9055-572F86FE0E49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10D878D-B926-4C12-93FC-7DF8BEC95DD8}">
      <dgm:prSet/>
      <dgm:spPr/>
      <dgm:t>
        <a:bodyPr/>
        <a:lstStyle/>
        <a:p>
          <a:r>
            <a:rPr lang="ru-RU" b="0" i="0"/>
            <a:t>Заражение хламидиозом обычно происходит половым путём, однако передача происходит не во всех случаях: если гонореей от больного партнёра заразятся во время полового контакта 3 из 4 человек, то хламидиозом — 1 из 4. Женщины более восприимчивы к хламидиозу.</a:t>
          </a:r>
          <a:endParaRPr lang="en-US"/>
        </a:p>
      </dgm:t>
    </dgm:pt>
    <dgm:pt modelId="{0BD742ED-9779-4E51-B6F7-8C6715DDAB98}" type="parTrans" cxnId="{ADED7716-5001-4D6A-930A-E277C6A62E48}">
      <dgm:prSet/>
      <dgm:spPr/>
      <dgm:t>
        <a:bodyPr/>
        <a:lstStyle/>
        <a:p>
          <a:endParaRPr lang="en-US"/>
        </a:p>
      </dgm:t>
    </dgm:pt>
    <dgm:pt modelId="{638294AF-0514-427C-AE13-15ECE33198B6}" type="sibTrans" cxnId="{ADED7716-5001-4D6A-930A-E277C6A62E48}">
      <dgm:prSet/>
      <dgm:spPr/>
      <dgm:t>
        <a:bodyPr/>
        <a:lstStyle/>
        <a:p>
          <a:endParaRPr lang="en-US"/>
        </a:p>
      </dgm:t>
    </dgm:pt>
    <dgm:pt modelId="{462F529A-7717-4D67-ABD6-45DAE878EF5E}">
      <dgm:prSet/>
      <dgm:spPr/>
      <dgm:t>
        <a:bodyPr/>
        <a:lstStyle/>
        <a:p>
          <a:r>
            <a:rPr lang="ru-RU" b="0" i="0" dirty="0"/>
            <a:t>Инкубационный период — от 2 недель до 1 месяца. Основные пути заражения — вагинальный, анальный половой контакт, контактно-бытовой (сауна, баня), общие средства гигиены, полотенца, простыни.</a:t>
          </a:r>
          <a:endParaRPr lang="en-US" dirty="0"/>
        </a:p>
      </dgm:t>
    </dgm:pt>
    <dgm:pt modelId="{86FAFEDE-A517-445D-875E-4D4E72D33C7E}" type="parTrans" cxnId="{65880893-71B5-4100-B666-564737C7D2F5}">
      <dgm:prSet/>
      <dgm:spPr/>
      <dgm:t>
        <a:bodyPr/>
        <a:lstStyle/>
        <a:p>
          <a:endParaRPr lang="en-US"/>
        </a:p>
      </dgm:t>
    </dgm:pt>
    <dgm:pt modelId="{C170BC84-EF42-4A23-822C-A26C6E80590C}" type="sibTrans" cxnId="{65880893-71B5-4100-B666-564737C7D2F5}">
      <dgm:prSet/>
      <dgm:spPr/>
      <dgm:t>
        <a:bodyPr/>
        <a:lstStyle/>
        <a:p>
          <a:endParaRPr lang="en-US"/>
        </a:p>
      </dgm:t>
    </dgm:pt>
    <dgm:pt modelId="{ADC5C578-1FBB-42F4-AADF-77EECF4A28EF}">
      <dgm:prSet/>
      <dgm:spPr/>
      <dgm:t>
        <a:bodyPr/>
        <a:lstStyle/>
        <a:p>
          <a:r>
            <a:rPr lang="ru-RU" b="0" i="0"/>
            <a:t>Дети могут инфицироваться при прохождении через родовые пути матери, больной хламидиозом. Контактно-бытовой путь передачи с загрязнённых рук на глаза, половые органы. Установлено сохранение инфекционности хламидий на бытовых предметах во влажных условиях до 2 суток при температуре 19-20°C.</a:t>
          </a:r>
          <a:endParaRPr lang="en-US"/>
        </a:p>
      </dgm:t>
    </dgm:pt>
    <dgm:pt modelId="{10688FE7-0B98-4F92-AFFC-A4664D17B514}" type="parTrans" cxnId="{DB9AB6F6-9039-45BF-99E0-7CB572371CA3}">
      <dgm:prSet/>
      <dgm:spPr/>
      <dgm:t>
        <a:bodyPr/>
        <a:lstStyle/>
        <a:p>
          <a:endParaRPr lang="en-US"/>
        </a:p>
      </dgm:t>
    </dgm:pt>
    <dgm:pt modelId="{5DEDF9AD-C6D1-4788-8A02-B2734752A3B4}" type="sibTrans" cxnId="{DB9AB6F6-9039-45BF-99E0-7CB572371CA3}">
      <dgm:prSet/>
      <dgm:spPr/>
      <dgm:t>
        <a:bodyPr/>
        <a:lstStyle/>
        <a:p>
          <a:endParaRPr lang="en-US"/>
        </a:p>
      </dgm:t>
    </dgm:pt>
    <dgm:pt modelId="{4E832979-0A0F-4BC3-97F1-1F86D0957B34}" type="pres">
      <dgm:prSet presAssocID="{A76E7E8B-9FFE-4A89-9055-572F86FE0E49}" presName="vert0" presStyleCnt="0">
        <dgm:presLayoutVars>
          <dgm:dir/>
          <dgm:animOne val="branch"/>
          <dgm:animLvl val="lvl"/>
        </dgm:presLayoutVars>
      </dgm:prSet>
      <dgm:spPr/>
    </dgm:pt>
    <dgm:pt modelId="{04F4E9A8-B869-4F23-862C-15E47FAA948D}" type="pres">
      <dgm:prSet presAssocID="{410D878D-B926-4C12-93FC-7DF8BEC95DD8}" presName="thickLine" presStyleLbl="alignNode1" presStyleIdx="0" presStyleCnt="3"/>
      <dgm:spPr/>
    </dgm:pt>
    <dgm:pt modelId="{44A7C78F-D820-48BA-BDDD-E0D3040F9604}" type="pres">
      <dgm:prSet presAssocID="{410D878D-B926-4C12-93FC-7DF8BEC95DD8}" presName="horz1" presStyleCnt="0"/>
      <dgm:spPr/>
    </dgm:pt>
    <dgm:pt modelId="{A1E70AEA-02D9-4D0B-B8E3-9DAE59846815}" type="pres">
      <dgm:prSet presAssocID="{410D878D-B926-4C12-93FC-7DF8BEC95DD8}" presName="tx1" presStyleLbl="revTx" presStyleIdx="0" presStyleCnt="3"/>
      <dgm:spPr/>
    </dgm:pt>
    <dgm:pt modelId="{00DB6565-59B6-495E-8756-B2464712EA8E}" type="pres">
      <dgm:prSet presAssocID="{410D878D-B926-4C12-93FC-7DF8BEC95DD8}" presName="vert1" presStyleCnt="0"/>
      <dgm:spPr/>
    </dgm:pt>
    <dgm:pt modelId="{1C6E44F4-3A9B-4226-B7BF-DCA4508686FD}" type="pres">
      <dgm:prSet presAssocID="{462F529A-7717-4D67-ABD6-45DAE878EF5E}" presName="thickLine" presStyleLbl="alignNode1" presStyleIdx="1" presStyleCnt="3"/>
      <dgm:spPr/>
    </dgm:pt>
    <dgm:pt modelId="{AC3A9F20-D6DB-4492-B2F5-193DADB4F401}" type="pres">
      <dgm:prSet presAssocID="{462F529A-7717-4D67-ABD6-45DAE878EF5E}" presName="horz1" presStyleCnt="0"/>
      <dgm:spPr/>
    </dgm:pt>
    <dgm:pt modelId="{233115E9-05CB-4C7F-86B6-239A6CD122D7}" type="pres">
      <dgm:prSet presAssocID="{462F529A-7717-4D67-ABD6-45DAE878EF5E}" presName="tx1" presStyleLbl="revTx" presStyleIdx="1" presStyleCnt="3"/>
      <dgm:spPr/>
    </dgm:pt>
    <dgm:pt modelId="{2FA83B6A-E0F7-41B5-B18F-2FB7C305772C}" type="pres">
      <dgm:prSet presAssocID="{462F529A-7717-4D67-ABD6-45DAE878EF5E}" presName="vert1" presStyleCnt="0"/>
      <dgm:spPr/>
    </dgm:pt>
    <dgm:pt modelId="{19B29D4B-56EA-44E3-9551-620E6A3C13E6}" type="pres">
      <dgm:prSet presAssocID="{ADC5C578-1FBB-42F4-AADF-77EECF4A28EF}" presName="thickLine" presStyleLbl="alignNode1" presStyleIdx="2" presStyleCnt="3"/>
      <dgm:spPr/>
    </dgm:pt>
    <dgm:pt modelId="{39F06FAA-9DD2-4EF1-BC43-C23885B95EFE}" type="pres">
      <dgm:prSet presAssocID="{ADC5C578-1FBB-42F4-AADF-77EECF4A28EF}" presName="horz1" presStyleCnt="0"/>
      <dgm:spPr/>
    </dgm:pt>
    <dgm:pt modelId="{B9B8571F-4855-468C-9097-DD49DEF594F1}" type="pres">
      <dgm:prSet presAssocID="{ADC5C578-1FBB-42F4-AADF-77EECF4A28EF}" presName="tx1" presStyleLbl="revTx" presStyleIdx="2" presStyleCnt="3"/>
      <dgm:spPr/>
    </dgm:pt>
    <dgm:pt modelId="{92A68279-6F49-4437-A120-2FEFCCE0B9B5}" type="pres">
      <dgm:prSet presAssocID="{ADC5C578-1FBB-42F4-AADF-77EECF4A28EF}" presName="vert1" presStyleCnt="0"/>
      <dgm:spPr/>
    </dgm:pt>
  </dgm:ptLst>
  <dgm:cxnLst>
    <dgm:cxn modelId="{F562F215-BB77-4DB8-8066-E8CA05114C27}" type="presOf" srcId="{A76E7E8B-9FFE-4A89-9055-572F86FE0E49}" destId="{4E832979-0A0F-4BC3-97F1-1F86D0957B34}" srcOrd="0" destOrd="0" presId="urn:microsoft.com/office/officeart/2008/layout/LinedList"/>
    <dgm:cxn modelId="{ADED7716-5001-4D6A-930A-E277C6A62E48}" srcId="{A76E7E8B-9FFE-4A89-9055-572F86FE0E49}" destId="{410D878D-B926-4C12-93FC-7DF8BEC95DD8}" srcOrd="0" destOrd="0" parTransId="{0BD742ED-9779-4E51-B6F7-8C6715DDAB98}" sibTransId="{638294AF-0514-427C-AE13-15ECE33198B6}"/>
    <dgm:cxn modelId="{F393F049-9D6E-476D-9D7E-28A4DF7E6A1D}" type="presOf" srcId="{410D878D-B926-4C12-93FC-7DF8BEC95DD8}" destId="{A1E70AEA-02D9-4D0B-B8E3-9DAE59846815}" srcOrd="0" destOrd="0" presId="urn:microsoft.com/office/officeart/2008/layout/LinedList"/>
    <dgm:cxn modelId="{65880893-71B5-4100-B666-564737C7D2F5}" srcId="{A76E7E8B-9FFE-4A89-9055-572F86FE0E49}" destId="{462F529A-7717-4D67-ABD6-45DAE878EF5E}" srcOrd="1" destOrd="0" parTransId="{86FAFEDE-A517-445D-875E-4D4E72D33C7E}" sibTransId="{C170BC84-EF42-4A23-822C-A26C6E80590C}"/>
    <dgm:cxn modelId="{F635139F-F0FB-4846-8BE9-5D170C8B02ED}" type="presOf" srcId="{462F529A-7717-4D67-ABD6-45DAE878EF5E}" destId="{233115E9-05CB-4C7F-86B6-239A6CD122D7}" srcOrd="0" destOrd="0" presId="urn:microsoft.com/office/officeart/2008/layout/LinedList"/>
    <dgm:cxn modelId="{2E1CE6AA-9EC8-4CB9-8013-FD0F1490C5C7}" type="presOf" srcId="{ADC5C578-1FBB-42F4-AADF-77EECF4A28EF}" destId="{B9B8571F-4855-468C-9097-DD49DEF594F1}" srcOrd="0" destOrd="0" presId="urn:microsoft.com/office/officeart/2008/layout/LinedList"/>
    <dgm:cxn modelId="{DB9AB6F6-9039-45BF-99E0-7CB572371CA3}" srcId="{A76E7E8B-9FFE-4A89-9055-572F86FE0E49}" destId="{ADC5C578-1FBB-42F4-AADF-77EECF4A28EF}" srcOrd="2" destOrd="0" parTransId="{10688FE7-0B98-4F92-AFFC-A4664D17B514}" sibTransId="{5DEDF9AD-C6D1-4788-8A02-B2734752A3B4}"/>
    <dgm:cxn modelId="{F44A285D-34C2-45BF-929A-E2416C5CB71E}" type="presParOf" srcId="{4E832979-0A0F-4BC3-97F1-1F86D0957B34}" destId="{04F4E9A8-B869-4F23-862C-15E47FAA948D}" srcOrd="0" destOrd="0" presId="urn:microsoft.com/office/officeart/2008/layout/LinedList"/>
    <dgm:cxn modelId="{391C323C-4DF2-4575-AD32-51E56F88520D}" type="presParOf" srcId="{4E832979-0A0F-4BC3-97F1-1F86D0957B34}" destId="{44A7C78F-D820-48BA-BDDD-E0D3040F9604}" srcOrd="1" destOrd="0" presId="urn:microsoft.com/office/officeart/2008/layout/LinedList"/>
    <dgm:cxn modelId="{C0E0893B-F759-4342-AA44-EC8BEB9E35A2}" type="presParOf" srcId="{44A7C78F-D820-48BA-BDDD-E0D3040F9604}" destId="{A1E70AEA-02D9-4D0B-B8E3-9DAE59846815}" srcOrd="0" destOrd="0" presId="urn:microsoft.com/office/officeart/2008/layout/LinedList"/>
    <dgm:cxn modelId="{B91D538A-1AD8-4FFB-AF51-D30656DDFDD5}" type="presParOf" srcId="{44A7C78F-D820-48BA-BDDD-E0D3040F9604}" destId="{00DB6565-59B6-495E-8756-B2464712EA8E}" srcOrd="1" destOrd="0" presId="urn:microsoft.com/office/officeart/2008/layout/LinedList"/>
    <dgm:cxn modelId="{4873EC7A-EFF9-409D-B55F-F2509931FEA0}" type="presParOf" srcId="{4E832979-0A0F-4BC3-97F1-1F86D0957B34}" destId="{1C6E44F4-3A9B-4226-B7BF-DCA4508686FD}" srcOrd="2" destOrd="0" presId="urn:microsoft.com/office/officeart/2008/layout/LinedList"/>
    <dgm:cxn modelId="{F1575EAA-D402-40A8-823E-7DD01344BB08}" type="presParOf" srcId="{4E832979-0A0F-4BC3-97F1-1F86D0957B34}" destId="{AC3A9F20-D6DB-4492-B2F5-193DADB4F401}" srcOrd="3" destOrd="0" presId="urn:microsoft.com/office/officeart/2008/layout/LinedList"/>
    <dgm:cxn modelId="{005FB557-4F1D-47DA-90E5-BC334F00E5F4}" type="presParOf" srcId="{AC3A9F20-D6DB-4492-B2F5-193DADB4F401}" destId="{233115E9-05CB-4C7F-86B6-239A6CD122D7}" srcOrd="0" destOrd="0" presId="urn:microsoft.com/office/officeart/2008/layout/LinedList"/>
    <dgm:cxn modelId="{04DC772F-B668-47C5-A0B4-7813F0069A7B}" type="presParOf" srcId="{AC3A9F20-D6DB-4492-B2F5-193DADB4F401}" destId="{2FA83B6A-E0F7-41B5-B18F-2FB7C305772C}" srcOrd="1" destOrd="0" presId="urn:microsoft.com/office/officeart/2008/layout/LinedList"/>
    <dgm:cxn modelId="{D71B6F3F-AC39-40D1-9D9D-AD5225CEE266}" type="presParOf" srcId="{4E832979-0A0F-4BC3-97F1-1F86D0957B34}" destId="{19B29D4B-56EA-44E3-9551-620E6A3C13E6}" srcOrd="4" destOrd="0" presId="urn:microsoft.com/office/officeart/2008/layout/LinedList"/>
    <dgm:cxn modelId="{0403842E-E820-4BA5-A06A-7F791C1D7A0A}" type="presParOf" srcId="{4E832979-0A0F-4BC3-97F1-1F86D0957B34}" destId="{39F06FAA-9DD2-4EF1-BC43-C23885B95EFE}" srcOrd="5" destOrd="0" presId="urn:microsoft.com/office/officeart/2008/layout/LinedList"/>
    <dgm:cxn modelId="{47AE5337-F274-4651-A874-D6AD228F96E9}" type="presParOf" srcId="{39F06FAA-9DD2-4EF1-BC43-C23885B95EFE}" destId="{B9B8571F-4855-468C-9097-DD49DEF594F1}" srcOrd="0" destOrd="0" presId="urn:microsoft.com/office/officeart/2008/layout/LinedList"/>
    <dgm:cxn modelId="{40945B7E-688A-4028-8DEE-7466235A190E}" type="presParOf" srcId="{39F06FAA-9DD2-4EF1-BC43-C23885B95EFE}" destId="{92A68279-6F49-4437-A120-2FEFCCE0B9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B03AB-5819-4EA6-A863-0DB5AC896B8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84FDF6-BB8E-4B1D-AA46-BCE7F77903CF}">
      <dgm:prSet custT="1"/>
      <dgm:spPr/>
      <dgm:t>
        <a:bodyPr/>
        <a:lstStyle/>
        <a:p>
          <a:r>
            <a:rPr lang="ru-KZ" sz="1200" b="0" i="0" baseline="0" dirty="0"/>
            <a:t>Данный тип симптомов не обязательно связан с заражением через половой контакт (в том числе и оральный). Возможно заражение через посуду и раны во рту. При хламидиозе орального типа пациент испытывает заложенность носа. В носоглотке можно обнаружить густую липкую слизь. Эта мокрота переходит на нижнее и верхнее небо. Потом она появляется на языке. У этой слизи очень неприятный запах, который напоминает загнившую рыбу. Чаще всего она вначале формирует небольшие участки и только потом разрастается на всю ротовую полость.</a:t>
          </a:r>
          <a:endParaRPr lang="en-US" sz="1200" dirty="0"/>
        </a:p>
      </dgm:t>
    </dgm:pt>
    <dgm:pt modelId="{38FE6175-B357-460B-B305-53E4DEC45718}" type="parTrans" cxnId="{9B6DC0E6-31E3-4E1A-B5BF-593F75AA4CF5}">
      <dgm:prSet/>
      <dgm:spPr/>
      <dgm:t>
        <a:bodyPr/>
        <a:lstStyle/>
        <a:p>
          <a:endParaRPr lang="en-US"/>
        </a:p>
      </dgm:t>
    </dgm:pt>
    <dgm:pt modelId="{8A6A1262-4490-4A63-B130-7FC67E670CC0}" type="sibTrans" cxnId="{9B6DC0E6-31E3-4E1A-B5BF-593F75AA4CF5}">
      <dgm:prSet/>
      <dgm:spPr/>
      <dgm:t>
        <a:bodyPr/>
        <a:lstStyle/>
        <a:p>
          <a:endParaRPr lang="en-US"/>
        </a:p>
      </dgm:t>
    </dgm:pt>
    <dgm:pt modelId="{DC195888-56A9-48D7-AACD-E977C5243542}">
      <dgm:prSet custT="1"/>
      <dgm:spPr/>
      <dgm:t>
        <a:bodyPr/>
        <a:lstStyle/>
        <a:p>
          <a:r>
            <a:rPr lang="ru-KZ" sz="1200" b="0" i="0" baseline="0" dirty="0"/>
            <a:t>Слизь имеет белый цвет и похожа на налёт пастообразного типа. Миндалины и задняя стенка горла начинают опухать. Если немного нажать на мягкие ткани в ротовой полости, то пациент испытывает болевые ощущения, но они кратковременные. Гиперемии не наблюдается. Гнойных отложений не возникает. Постепенно пациент теряет чувствительность рецепторов языка из-за специфического налёта. Потом ему будет очень трудно жевать и глотать еду из-за боли при прикосновении и отёка. Слизь скапливается и под корнем языка. Пациент будет ощущать, будто во рту и трахее у него множество ссадин, которые побаливают. Эпителиальные слои языка постепенно будут высыхать, трескаться и шелушиться. Дыхание приобретает очень неприятный запах. В некоторых случаях возникает непроизвольное шевеление и подёргивание языка, которое вызывается спазмами.</a:t>
          </a:r>
          <a:endParaRPr lang="en-US" sz="1200" dirty="0"/>
        </a:p>
      </dgm:t>
    </dgm:pt>
    <dgm:pt modelId="{F23AE004-4C9E-4A5C-B93D-79507292DF2B}" type="parTrans" cxnId="{5C0510E0-E9E6-4CC5-8140-292F515FC30D}">
      <dgm:prSet/>
      <dgm:spPr/>
      <dgm:t>
        <a:bodyPr/>
        <a:lstStyle/>
        <a:p>
          <a:endParaRPr lang="en-US"/>
        </a:p>
      </dgm:t>
    </dgm:pt>
    <dgm:pt modelId="{DEC66B99-EA1B-44DB-8BE1-FA19AE6E9456}" type="sibTrans" cxnId="{5C0510E0-E9E6-4CC5-8140-292F515FC30D}">
      <dgm:prSet/>
      <dgm:spPr/>
      <dgm:t>
        <a:bodyPr/>
        <a:lstStyle/>
        <a:p>
          <a:endParaRPr lang="en-US"/>
        </a:p>
      </dgm:t>
    </dgm:pt>
    <dgm:pt modelId="{B20DB420-0A6E-4067-AE5D-EEFEEFC20F20}">
      <dgm:prSet custT="1"/>
      <dgm:spPr/>
      <dgm:t>
        <a:bodyPr/>
        <a:lstStyle/>
        <a:p>
          <a:r>
            <a:rPr lang="ru-KZ" sz="1200" b="0" i="0" baseline="0" dirty="0"/>
            <a:t>Возможны астматические приступы, при этом пациенту сложно как вдыхать воздух, так и выдыхать. Пациенту становится сложно дышать в ночное время, эозинофилы повышены. Возможно проявление только одного из симптомов, что затрудняет диагностику. Пациент, с подобными симптомами должен быть проверен на наличие хламидийной инфекции, несмотря на то, что гормональное лечение приносит результаты.</a:t>
          </a:r>
          <a:endParaRPr lang="en-US" sz="1200" dirty="0"/>
        </a:p>
      </dgm:t>
    </dgm:pt>
    <dgm:pt modelId="{CBF31783-F189-46B8-AE91-DCF200992EFF}" type="parTrans" cxnId="{75E9663D-17A0-4B7E-9229-DEECB0EEA725}">
      <dgm:prSet/>
      <dgm:spPr/>
      <dgm:t>
        <a:bodyPr/>
        <a:lstStyle/>
        <a:p>
          <a:endParaRPr lang="en-US"/>
        </a:p>
      </dgm:t>
    </dgm:pt>
    <dgm:pt modelId="{F04D0533-F9BB-4D07-88A5-BFD8A914B590}" type="sibTrans" cxnId="{75E9663D-17A0-4B7E-9229-DEECB0EEA725}">
      <dgm:prSet/>
      <dgm:spPr/>
      <dgm:t>
        <a:bodyPr/>
        <a:lstStyle/>
        <a:p>
          <a:endParaRPr lang="en-US"/>
        </a:p>
      </dgm:t>
    </dgm:pt>
    <dgm:pt modelId="{4B7489E2-BF0B-4DD8-8D49-0D217A4C97E5}" type="pres">
      <dgm:prSet presAssocID="{A39B03AB-5819-4EA6-A863-0DB5AC896B84}" presName="linear" presStyleCnt="0">
        <dgm:presLayoutVars>
          <dgm:animLvl val="lvl"/>
          <dgm:resizeHandles val="exact"/>
        </dgm:presLayoutVars>
      </dgm:prSet>
      <dgm:spPr/>
    </dgm:pt>
    <dgm:pt modelId="{0C62E1E9-97D1-4AE6-B2E8-1A4C3B2DAB4A}" type="pres">
      <dgm:prSet presAssocID="{7C84FDF6-BB8E-4B1D-AA46-BCE7F77903CF}" presName="parentText" presStyleLbl="node1" presStyleIdx="0" presStyleCnt="3" custLinFactY="-15513" custLinFactNeighborX="-258" custLinFactNeighborY="-100000">
        <dgm:presLayoutVars>
          <dgm:chMax val="0"/>
          <dgm:bulletEnabled val="1"/>
        </dgm:presLayoutVars>
      </dgm:prSet>
      <dgm:spPr/>
    </dgm:pt>
    <dgm:pt modelId="{FD0A54CE-82F5-479C-BA83-5B42902E2C8A}" type="pres">
      <dgm:prSet presAssocID="{8A6A1262-4490-4A63-B130-7FC67E670CC0}" presName="spacer" presStyleCnt="0"/>
      <dgm:spPr/>
    </dgm:pt>
    <dgm:pt modelId="{291CB16E-105D-4C8F-8F65-EB2BE27350E8}" type="pres">
      <dgm:prSet presAssocID="{DC195888-56A9-48D7-AACD-E977C5243542}" presName="parentText" presStyleLbl="node1" presStyleIdx="1" presStyleCnt="3" custScaleY="111467">
        <dgm:presLayoutVars>
          <dgm:chMax val="0"/>
          <dgm:bulletEnabled val="1"/>
        </dgm:presLayoutVars>
      </dgm:prSet>
      <dgm:spPr/>
    </dgm:pt>
    <dgm:pt modelId="{DC9F8DE2-F665-4FAD-B184-3407D955FC49}" type="pres">
      <dgm:prSet presAssocID="{DEC66B99-EA1B-44DB-8BE1-FA19AE6E9456}" presName="spacer" presStyleCnt="0"/>
      <dgm:spPr/>
    </dgm:pt>
    <dgm:pt modelId="{4CBF6B89-B2F5-4AEB-A62F-D1F307282658}" type="pres">
      <dgm:prSet presAssocID="{B20DB420-0A6E-4067-AE5D-EEFEEFC20F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2AE50F-FCBB-4CB5-B4AA-02AC07487CB4}" type="presOf" srcId="{7C84FDF6-BB8E-4B1D-AA46-BCE7F77903CF}" destId="{0C62E1E9-97D1-4AE6-B2E8-1A4C3B2DAB4A}" srcOrd="0" destOrd="0" presId="urn:microsoft.com/office/officeart/2005/8/layout/vList2"/>
    <dgm:cxn modelId="{75E9663D-17A0-4B7E-9229-DEECB0EEA725}" srcId="{A39B03AB-5819-4EA6-A863-0DB5AC896B84}" destId="{B20DB420-0A6E-4067-AE5D-EEFEEFC20F20}" srcOrd="2" destOrd="0" parTransId="{CBF31783-F189-46B8-AE91-DCF200992EFF}" sibTransId="{F04D0533-F9BB-4D07-88A5-BFD8A914B590}"/>
    <dgm:cxn modelId="{138D8191-0F5B-4D8A-8DC1-411FE0E2A082}" type="presOf" srcId="{B20DB420-0A6E-4067-AE5D-EEFEEFC20F20}" destId="{4CBF6B89-B2F5-4AEB-A62F-D1F307282658}" srcOrd="0" destOrd="0" presId="urn:microsoft.com/office/officeart/2005/8/layout/vList2"/>
    <dgm:cxn modelId="{432AD1B7-A9B5-4BE8-9026-40C90A9751F6}" type="presOf" srcId="{A39B03AB-5819-4EA6-A863-0DB5AC896B84}" destId="{4B7489E2-BF0B-4DD8-8D49-0D217A4C97E5}" srcOrd="0" destOrd="0" presId="urn:microsoft.com/office/officeart/2005/8/layout/vList2"/>
    <dgm:cxn modelId="{5C0510E0-E9E6-4CC5-8140-292F515FC30D}" srcId="{A39B03AB-5819-4EA6-A863-0DB5AC896B84}" destId="{DC195888-56A9-48D7-AACD-E977C5243542}" srcOrd="1" destOrd="0" parTransId="{F23AE004-4C9E-4A5C-B93D-79507292DF2B}" sibTransId="{DEC66B99-EA1B-44DB-8BE1-FA19AE6E9456}"/>
    <dgm:cxn modelId="{9B6DC0E6-31E3-4E1A-B5BF-593F75AA4CF5}" srcId="{A39B03AB-5819-4EA6-A863-0DB5AC896B84}" destId="{7C84FDF6-BB8E-4B1D-AA46-BCE7F77903CF}" srcOrd="0" destOrd="0" parTransId="{38FE6175-B357-460B-B305-53E4DEC45718}" sibTransId="{8A6A1262-4490-4A63-B130-7FC67E670CC0}"/>
    <dgm:cxn modelId="{6F94ABF5-FB76-45E1-B921-8FBC3BE55433}" type="presOf" srcId="{DC195888-56A9-48D7-AACD-E977C5243542}" destId="{291CB16E-105D-4C8F-8F65-EB2BE27350E8}" srcOrd="0" destOrd="0" presId="urn:microsoft.com/office/officeart/2005/8/layout/vList2"/>
    <dgm:cxn modelId="{996AE5B3-5169-4310-AD38-BE25E69FA996}" type="presParOf" srcId="{4B7489E2-BF0B-4DD8-8D49-0D217A4C97E5}" destId="{0C62E1E9-97D1-4AE6-B2E8-1A4C3B2DAB4A}" srcOrd="0" destOrd="0" presId="urn:microsoft.com/office/officeart/2005/8/layout/vList2"/>
    <dgm:cxn modelId="{7743AC7C-5FD9-4846-9C86-4AD780B93F51}" type="presParOf" srcId="{4B7489E2-BF0B-4DD8-8D49-0D217A4C97E5}" destId="{FD0A54CE-82F5-479C-BA83-5B42902E2C8A}" srcOrd="1" destOrd="0" presId="urn:microsoft.com/office/officeart/2005/8/layout/vList2"/>
    <dgm:cxn modelId="{C1B2C737-D525-4D58-A5EF-95865F7B605C}" type="presParOf" srcId="{4B7489E2-BF0B-4DD8-8D49-0D217A4C97E5}" destId="{291CB16E-105D-4C8F-8F65-EB2BE27350E8}" srcOrd="2" destOrd="0" presId="urn:microsoft.com/office/officeart/2005/8/layout/vList2"/>
    <dgm:cxn modelId="{D4B70019-6C9A-423F-8369-0D84E9078FA8}" type="presParOf" srcId="{4B7489E2-BF0B-4DD8-8D49-0D217A4C97E5}" destId="{DC9F8DE2-F665-4FAD-B184-3407D955FC49}" srcOrd="3" destOrd="0" presId="urn:microsoft.com/office/officeart/2005/8/layout/vList2"/>
    <dgm:cxn modelId="{A9282CA2-69E1-4143-B5D7-BE89FEF2EB81}" type="presParOf" srcId="{4B7489E2-BF0B-4DD8-8D49-0D217A4C97E5}" destId="{4CBF6B89-B2F5-4AEB-A62F-D1F3072826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C1B98-DE9E-4609-A68E-A5001F67B81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279EAF-AC38-4F25-8AFF-80C65574EB08}">
      <dgm:prSet/>
      <dgm:spPr/>
      <dgm:t>
        <a:bodyPr/>
        <a:lstStyle/>
        <a:p>
          <a:r>
            <a:rPr lang="ru-RU" b="0" i="0">
              <a:hlinkClick xmlns:r="http://schemas.openxmlformats.org/officeDocument/2006/relationships" r:id="rId1"/>
            </a:rPr>
            <a:t>Офтальмохламидиоз</a:t>
          </a:r>
          <a:r>
            <a:rPr lang="ru-RU" b="0" i="0"/>
            <a:t> (20 %) — конъюнктивит с включениями.</a:t>
          </a:r>
          <a:endParaRPr lang="en-US"/>
        </a:p>
      </dgm:t>
    </dgm:pt>
    <dgm:pt modelId="{B791BDAD-9673-48AA-8D83-DCA4CD17353E}" type="parTrans" cxnId="{451823C8-417B-4175-8B68-A84B71CEFEB6}">
      <dgm:prSet/>
      <dgm:spPr/>
      <dgm:t>
        <a:bodyPr/>
        <a:lstStyle/>
        <a:p>
          <a:endParaRPr lang="en-US"/>
        </a:p>
      </dgm:t>
    </dgm:pt>
    <dgm:pt modelId="{C3D2CD62-93ED-4B63-B835-561596B531BD}" type="sibTrans" cxnId="{451823C8-417B-4175-8B68-A84B71CEFEB6}">
      <dgm:prSet/>
      <dgm:spPr/>
      <dgm:t>
        <a:bodyPr/>
        <a:lstStyle/>
        <a:p>
          <a:endParaRPr lang="en-US"/>
        </a:p>
      </dgm:t>
    </dgm:pt>
    <dgm:pt modelId="{B622085C-1EF7-4525-8D59-CE39AB236987}">
      <dgm:prSet/>
      <dgm:spPr/>
      <dgm:t>
        <a:bodyPr/>
        <a:lstStyle/>
        <a:p>
          <a:r>
            <a:rPr lang="ru-RU" b="0" i="0"/>
            <a:t>Хламидийная пневмония новорождённых (20—25 %).</a:t>
          </a:r>
          <a:endParaRPr lang="en-US"/>
        </a:p>
      </dgm:t>
    </dgm:pt>
    <dgm:pt modelId="{02C8901E-A364-46D9-B6D8-0D682B8C3F2B}" type="parTrans" cxnId="{E30895BC-6233-4651-AB52-90C6A1573954}">
      <dgm:prSet/>
      <dgm:spPr/>
      <dgm:t>
        <a:bodyPr/>
        <a:lstStyle/>
        <a:p>
          <a:endParaRPr lang="en-US"/>
        </a:p>
      </dgm:t>
    </dgm:pt>
    <dgm:pt modelId="{D550322E-E83A-4EBC-914A-F4A8627E66E3}" type="sibTrans" cxnId="{E30895BC-6233-4651-AB52-90C6A1573954}">
      <dgm:prSet/>
      <dgm:spPr/>
      <dgm:t>
        <a:bodyPr/>
        <a:lstStyle/>
        <a:p>
          <a:endParaRPr lang="en-US"/>
        </a:p>
      </dgm:t>
    </dgm:pt>
    <dgm:pt modelId="{3DFA28A6-193B-4FC8-AE59-F88A02B526B1}">
      <dgm:prSet/>
      <dgm:spPr/>
      <dgm:t>
        <a:bodyPr/>
        <a:lstStyle/>
        <a:p>
          <a:r>
            <a:rPr lang="ru-RU" b="0" i="0"/>
            <a:t>Генерализованный хламидиоз с поражением лёгких, сердца, печени, желудочно-кишечного тракта.</a:t>
          </a:r>
          <a:endParaRPr lang="en-US"/>
        </a:p>
      </dgm:t>
    </dgm:pt>
    <dgm:pt modelId="{28F7B3F9-2CEC-4B3C-BB33-54051E2D9D2F}" type="parTrans" cxnId="{A6AD1643-A21F-40BE-8BB9-70BB1F277BB9}">
      <dgm:prSet/>
      <dgm:spPr/>
      <dgm:t>
        <a:bodyPr/>
        <a:lstStyle/>
        <a:p>
          <a:endParaRPr lang="en-US"/>
        </a:p>
      </dgm:t>
    </dgm:pt>
    <dgm:pt modelId="{C3C6A84B-E3EF-4E82-A294-23535AAA75D0}" type="sibTrans" cxnId="{A6AD1643-A21F-40BE-8BB9-70BB1F277BB9}">
      <dgm:prSet/>
      <dgm:spPr/>
      <dgm:t>
        <a:bodyPr/>
        <a:lstStyle/>
        <a:p>
          <a:endParaRPr lang="en-US"/>
        </a:p>
      </dgm:t>
    </dgm:pt>
    <dgm:pt modelId="{9143B69F-7539-4093-B060-BBD67E79CB88}">
      <dgm:prSet/>
      <dgm:spPr/>
      <dgm:t>
        <a:bodyPr/>
        <a:lstStyle/>
        <a:p>
          <a:r>
            <a:rPr lang="ru-RU" b="0" i="0">
              <a:hlinkClick xmlns:r="http://schemas.openxmlformats.org/officeDocument/2006/relationships" r:id="rId2"/>
            </a:rPr>
            <a:t>Энцефалопатия</a:t>
          </a:r>
          <a:r>
            <a:rPr lang="ru-RU" b="0" i="0"/>
            <a:t> с </a:t>
          </a:r>
          <a:r>
            <a:rPr lang="ru-RU" b="0" i="0">
              <a:hlinkClick xmlns:r="http://schemas.openxmlformats.org/officeDocument/2006/relationships" r:id="rId3"/>
            </a:rPr>
            <a:t>судорогами</a:t>
          </a:r>
          <a:r>
            <a:rPr lang="ru-RU" b="0" i="0"/>
            <a:t>, </a:t>
          </a:r>
          <a:r>
            <a:rPr lang="ru-RU" b="0" i="0">
              <a:hlinkClick xmlns:r="http://schemas.openxmlformats.org/officeDocument/2006/relationships" r:id="rId4"/>
            </a:rPr>
            <a:t>апноэ</a:t>
          </a:r>
          <a:r>
            <a:rPr lang="ru-RU" b="0" i="0"/>
            <a:t>.</a:t>
          </a:r>
          <a:endParaRPr lang="en-US"/>
        </a:p>
      </dgm:t>
    </dgm:pt>
    <dgm:pt modelId="{056CF294-2904-43CF-93DB-B48E28C04EFD}" type="parTrans" cxnId="{95359B27-FC9B-44C5-9312-90C9F6C974D7}">
      <dgm:prSet/>
      <dgm:spPr/>
      <dgm:t>
        <a:bodyPr/>
        <a:lstStyle/>
        <a:p>
          <a:endParaRPr lang="en-US"/>
        </a:p>
      </dgm:t>
    </dgm:pt>
    <dgm:pt modelId="{611CF89A-74BE-497E-AB23-42EAC7E12437}" type="sibTrans" cxnId="{95359B27-FC9B-44C5-9312-90C9F6C974D7}">
      <dgm:prSet/>
      <dgm:spPr/>
      <dgm:t>
        <a:bodyPr/>
        <a:lstStyle/>
        <a:p>
          <a:endParaRPr lang="en-US"/>
        </a:p>
      </dgm:t>
    </dgm:pt>
    <dgm:pt modelId="{99C035BF-7FE9-40F4-9688-26BF3A3869F1}">
      <dgm:prSet custT="1"/>
      <dgm:spPr/>
      <dgm:t>
        <a:bodyPr/>
        <a:lstStyle/>
        <a:p>
          <a:r>
            <a:rPr lang="ru-RU" sz="1600" b="0" i="0" dirty="0"/>
            <a:t>Хламидийная </a:t>
          </a:r>
          <a:r>
            <a:rPr lang="ru-RU" sz="1600" b="0" i="0" dirty="0">
              <a:hlinkClick xmlns:r="http://schemas.openxmlformats.org/officeDocument/2006/relationships" r:id="rId5"/>
            </a:rPr>
            <a:t>пневмония</a:t>
          </a:r>
          <a:r>
            <a:rPr lang="ru-RU" sz="1600" b="0" i="0" dirty="0"/>
            <a:t> новорождённых — инфицирование новорождённого хламидиями во время родов от больной матери часто приводит к возникновению у них воспаления лёгких (пневмонии) с крайне тяжёлым течением и с высокой летальностью.</a:t>
          </a:r>
          <a:endParaRPr lang="en-US" sz="1600" dirty="0"/>
        </a:p>
      </dgm:t>
    </dgm:pt>
    <dgm:pt modelId="{A5334940-1F85-4DDF-AA32-A922D92E5484}" type="parTrans" cxnId="{E3CF2150-0AAA-4EBA-8447-F67AD3212080}">
      <dgm:prSet/>
      <dgm:spPr/>
      <dgm:t>
        <a:bodyPr/>
        <a:lstStyle/>
        <a:p>
          <a:endParaRPr lang="en-US"/>
        </a:p>
      </dgm:t>
    </dgm:pt>
    <dgm:pt modelId="{CFE71493-1FDB-45F4-BCD8-B0EC33169BB5}" type="sibTrans" cxnId="{E3CF2150-0AAA-4EBA-8447-F67AD3212080}">
      <dgm:prSet/>
      <dgm:spPr/>
      <dgm:t>
        <a:bodyPr/>
        <a:lstStyle/>
        <a:p>
          <a:endParaRPr lang="en-US"/>
        </a:p>
      </dgm:t>
    </dgm:pt>
    <dgm:pt modelId="{E7D11C59-4094-4E1C-894D-6617A5D3659B}">
      <dgm:prSet custT="1"/>
      <dgm:spPr/>
      <dgm:t>
        <a:bodyPr/>
        <a:lstStyle/>
        <a:p>
          <a:r>
            <a:rPr lang="ru-RU" sz="1600" b="0" i="0" dirty="0">
              <a:hlinkClick xmlns:r="http://schemas.openxmlformats.org/officeDocument/2006/relationships" r:id="rId6"/>
            </a:rPr>
            <a:t>Синдром Фитца — Хью — Куртиса</a:t>
          </a:r>
          <a:r>
            <a:rPr lang="ru-RU" sz="1600" b="0" i="0" dirty="0"/>
            <a:t> — его считают ранним осложнением хламидийной инфекции. Проявляется как острый </a:t>
          </a:r>
          <a:r>
            <a:rPr lang="ru-RU" sz="1600" b="0" i="0" dirty="0">
              <a:hlinkClick xmlns:r="http://schemas.openxmlformats.org/officeDocument/2006/relationships" r:id="rId7"/>
            </a:rPr>
            <a:t>перитонит</a:t>
          </a:r>
          <a:r>
            <a:rPr lang="ru-RU" sz="1600" b="0" i="0" dirty="0"/>
            <a:t> и перигепатит, сопровождающийся асцитом и может протекать без проявления ВЗОМТ.</a:t>
          </a:r>
          <a:endParaRPr lang="en-US" sz="1600" dirty="0"/>
        </a:p>
      </dgm:t>
    </dgm:pt>
    <dgm:pt modelId="{B8C2AC9C-04BB-4B1F-A955-BC9DC0E0106C}" type="parTrans" cxnId="{2C43647E-DEC9-4A16-8018-62732F1EE952}">
      <dgm:prSet/>
      <dgm:spPr/>
      <dgm:t>
        <a:bodyPr/>
        <a:lstStyle/>
        <a:p>
          <a:endParaRPr lang="en-US"/>
        </a:p>
      </dgm:t>
    </dgm:pt>
    <dgm:pt modelId="{C3D18111-7F25-43A6-A05E-9E239E815BB7}" type="sibTrans" cxnId="{2C43647E-DEC9-4A16-8018-62732F1EE952}">
      <dgm:prSet/>
      <dgm:spPr/>
      <dgm:t>
        <a:bodyPr/>
        <a:lstStyle/>
        <a:p>
          <a:endParaRPr lang="en-US"/>
        </a:p>
      </dgm:t>
    </dgm:pt>
    <dgm:pt modelId="{9B3793E7-55B6-4017-B896-F30926B6A0E8}" type="pres">
      <dgm:prSet presAssocID="{FE8C1B98-DE9E-4609-A68E-A5001F67B81F}" presName="vert0" presStyleCnt="0">
        <dgm:presLayoutVars>
          <dgm:dir/>
          <dgm:animOne val="branch"/>
          <dgm:animLvl val="lvl"/>
        </dgm:presLayoutVars>
      </dgm:prSet>
      <dgm:spPr/>
    </dgm:pt>
    <dgm:pt modelId="{A129AD52-397E-4A4C-BF32-F23631CD76D1}" type="pres">
      <dgm:prSet presAssocID="{92279EAF-AC38-4F25-8AFF-80C65574EB08}" presName="thickLine" presStyleLbl="alignNode1" presStyleIdx="0" presStyleCnt="6"/>
      <dgm:spPr/>
    </dgm:pt>
    <dgm:pt modelId="{5D8C5FB1-80E6-4429-8463-0B459EA96418}" type="pres">
      <dgm:prSet presAssocID="{92279EAF-AC38-4F25-8AFF-80C65574EB08}" presName="horz1" presStyleCnt="0"/>
      <dgm:spPr/>
    </dgm:pt>
    <dgm:pt modelId="{3C9F43BD-4362-47F2-82B8-521F545CF6A3}" type="pres">
      <dgm:prSet presAssocID="{92279EAF-AC38-4F25-8AFF-80C65574EB08}" presName="tx1" presStyleLbl="revTx" presStyleIdx="0" presStyleCnt="6"/>
      <dgm:spPr/>
    </dgm:pt>
    <dgm:pt modelId="{D431CFBD-1004-48FA-8718-8631901AA9C9}" type="pres">
      <dgm:prSet presAssocID="{92279EAF-AC38-4F25-8AFF-80C65574EB08}" presName="vert1" presStyleCnt="0"/>
      <dgm:spPr/>
    </dgm:pt>
    <dgm:pt modelId="{B3523608-2D9C-4C8B-B72D-66133FB6E413}" type="pres">
      <dgm:prSet presAssocID="{B622085C-1EF7-4525-8D59-CE39AB236987}" presName="thickLine" presStyleLbl="alignNode1" presStyleIdx="1" presStyleCnt="6"/>
      <dgm:spPr/>
    </dgm:pt>
    <dgm:pt modelId="{FC812A05-FF55-49FA-909F-DB7CB7AF6EF2}" type="pres">
      <dgm:prSet presAssocID="{B622085C-1EF7-4525-8D59-CE39AB236987}" presName="horz1" presStyleCnt="0"/>
      <dgm:spPr/>
    </dgm:pt>
    <dgm:pt modelId="{91F796F9-86A7-4EBC-B04D-060E4DB3D00D}" type="pres">
      <dgm:prSet presAssocID="{B622085C-1EF7-4525-8D59-CE39AB236987}" presName="tx1" presStyleLbl="revTx" presStyleIdx="1" presStyleCnt="6"/>
      <dgm:spPr/>
    </dgm:pt>
    <dgm:pt modelId="{9E8C1E36-4DB6-41D7-9331-321BA3E1265E}" type="pres">
      <dgm:prSet presAssocID="{B622085C-1EF7-4525-8D59-CE39AB236987}" presName="vert1" presStyleCnt="0"/>
      <dgm:spPr/>
    </dgm:pt>
    <dgm:pt modelId="{AAFAEDA3-7B8B-4F9B-A2D7-4C694D517C03}" type="pres">
      <dgm:prSet presAssocID="{3DFA28A6-193B-4FC8-AE59-F88A02B526B1}" presName="thickLine" presStyleLbl="alignNode1" presStyleIdx="2" presStyleCnt="6"/>
      <dgm:spPr/>
    </dgm:pt>
    <dgm:pt modelId="{FF31E2AB-EBF8-479B-8164-CEBEB1D0BA39}" type="pres">
      <dgm:prSet presAssocID="{3DFA28A6-193B-4FC8-AE59-F88A02B526B1}" presName="horz1" presStyleCnt="0"/>
      <dgm:spPr/>
    </dgm:pt>
    <dgm:pt modelId="{D3150F12-0C95-43EE-B00B-DD2E490DF53D}" type="pres">
      <dgm:prSet presAssocID="{3DFA28A6-193B-4FC8-AE59-F88A02B526B1}" presName="tx1" presStyleLbl="revTx" presStyleIdx="2" presStyleCnt="6"/>
      <dgm:spPr/>
    </dgm:pt>
    <dgm:pt modelId="{C24053C9-614F-4C11-81CA-253B5CE3CB35}" type="pres">
      <dgm:prSet presAssocID="{3DFA28A6-193B-4FC8-AE59-F88A02B526B1}" presName="vert1" presStyleCnt="0"/>
      <dgm:spPr/>
    </dgm:pt>
    <dgm:pt modelId="{0A52517F-9CE3-42C7-BE6B-AA04A56F8EDC}" type="pres">
      <dgm:prSet presAssocID="{9143B69F-7539-4093-B060-BBD67E79CB88}" presName="thickLine" presStyleLbl="alignNode1" presStyleIdx="3" presStyleCnt="6"/>
      <dgm:spPr/>
    </dgm:pt>
    <dgm:pt modelId="{8766EC0D-A6CD-432A-BC69-1FDED6701970}" type="pres">
      <dgm:prSet presAssocID="{9143B69F-7539-4093-B060-BBD67E79CB88}" presName="horz1" presStyleCnt="0"/>
      <dgm:spPr/>
    </dgm:pt>
    <dgm:pt modelId="{38157AE7-B348-46C4-BB9A-CC06AB8929C7}" type="pres">
      <dgm:prSet presAssocID="{9143B69F-7539-4093-B060-BBD67E79CB88}" presName="tx1" presStyleLbl="revTx" presStyleIdx="3" presStyleCnt="6"/>
      <dgm:spPr/>
    </dgm:pt>
    <dgm:pt modelId="{EB2D87DD-BE1E-43CB-BC6A-088CA4663696}" type="pres">
      <dgm:prSet presAssocID="{9143B69F-7539-4093-B060-BBD67E79CB88}" presName="vert1" presStyleCnt="0"/>
      <dgm:spPr/>
    </dgm:pt>
    <dgm:pt modelId="{276E2D2C-11B7-4149-ABD0-B31A5CDF920A}" type="pres">
      <dgm:prSet presAssocID="{99C035BF-7FE9-40F4-9688-26BF3A3869F1}" presName="thickLine" presStyleLbl="alignNode1" presStyleIdx="4" presStyleCnt="6"/>
      <dgm:spPr/>
    </dgm:pt>
    <dgm:pt modelId="{CD7A98C2-7298-486B-B384-29BAF6F8016F}" type="pres">
      <dgm:prSet presAssocID="{99C035BF-7FE9-40F4-9688-26BF3A3869F1}" presName="horz1" presStyleCnt="0"/>
      <dgm:spPr/>
    </dgm:pt>
    <dgm:pt modelId="{C97EF8C9-37AF-4575-93AD-0B673C6CAF7E}" type="pres">
      <dgm:prSet presAssocID="{99C035BF-7FE9-40F4-9688-26BF3A3869F1}" presName="tx1" presStyleLbl="revTx" presStyleIdx="4" presStyleCnt="6" custScaleY="147168"/>
      <dgm:spPr/>
    </dgm:pt>
    <dgm:pt modelId="{E3251787-4005-46B3-A2E2-3A503CA46BAE}" type="pres">
      <dgm:prSet presAssocID="{99C035BF-7FE9-40F4-9688-26BF3A3869F1}" presName="vert1" presStyleCnt="0"/>
      <dgm:spPr/>
    </dgm:pt>
    <dgm:pt modelId="{B39D7165-1C20-458C-BBA6-7F7367FCEC26}" type="pres">
      <dgm:prSet presAssocID="{E7D11C59-4094-4E1C-894D-6617A5D3659B}" presName="thickLine" presStyleLbl="alignNode1" presStyleIdx="5" presStyleCnt="6"/>
      <dgm:spPr/>
    </dgm:pt>
    <dgm:pt modelId="{656AEF2B-030C-42F0-95CB-DDB4D401B7F0}" type="pres">
      <dgm:prSet presAssocID="{E7D11C59-4094-4E1C-894D-6617A5D3659B}" presName="horz1" presStyleCnt="0"/>
      <dgm:spPr/>
    </dgm:pt>
    <dgm:pt modelId="{8D4F79FB-BDDF-40D6-8716-AE967AC11426}" type="pres">
      <dgm:prSet presAssocID="{E7D11C59-4094-4E1C-894D-6617A5D3659B}" presName="tx1" presStyleLbl="revTx" presStyleIdx="5" presStyleCnt="6"/>
      <dgm:spPr/>
    </dgm:pt>
    <dgm:pt modelId="{E8C57A62-7E84-45D3-ACD6-D83FA8207404}" type="pres">
      <dgm:prSet presAssocID="{E7D11C59-4094-4E1C-894D-6617A5D3659B}" presName="vert1" presStyleCnt="0"/>
      <dgm:spPr/>
    </dgm:pt>
  </dgm:ptLst>
  <dgm:cxnLst>
    <dgm:cxn modelId="{4ABE9B00-8ACF-4C58-980F-725ACA3C680F}" type="presOf" srcId="{99C035BF-7FE9-40F4-9688-26BF3A3869F1}" destId="{C97EF8C9-37AF-4575-93AD-0B673C6CAF7E}" srcOrd="0" destOrd="0" presId="urn:microsoft.com/office/officeart/2008/layout/LinedList"/>
    <dgm:cxn modelId="{862AE11B-334F-4E70-B03F-4232D191668A}" type="presOf" srcId="{3DFA28A6-193B-4FC8-AE59-F88A02B526B1}" destId="{D3150F12-0C95-43EE-B00B-DD2E490DF53D}" srcOrd="0" destOrd="0" presId="urn:microsoft.com/office/officeart/2008/layout/LinedList"/>
    <dgm:cxn modelId="{95359B27-FC9B-44C5-9312-90C9F6C974D7}" srcId="{FE8C1B98-DE9E-4609-A68E-A5001F67B81F}" destId="{9143B69F-7539-4093-B060-BBD67E79CB88}" srcOrd="3" destOrd="0" parTransId="{056CF294-2904-43CF-93DB-B48E28C04EFD}" sibTransId="{611CF89A-74BE-497E-AB23-42EAC7E12437}"/>
    <dgm:cxn modelId="{CAF51E33-F5F1-45FF-B165-F1C6D7052442}" type="presOf" srcId="{FE8C1B98-DE9E-4609-A68E-A5001F67B81F}" destId="{9B3793E7-55B6-4017-B896-F30926B6A0E8}" srcOrd="0" destOrd="0" presId="urn:microsoft.com/office/officeart/2008/layout/LinedList"/>
    <dgm:cxn modelId="{A6AD1643-A21F-40BE-8BB9-70BB1F277BB9}" srcId="{FE8C1B98-DE9E-4609-A68E-A5001F67B81F}" destId="{3DFA28A6-193B-4FC8-AE59-F88A02B526B1}" srcOrd="2" destOrd="0" parTransId="{28F7B3F9-2CEC-4B3C-BB33-54051E2D9D2F}" sibTransId="{C3C6A84B-E3EF-4E82-A294-23535AAA75D0}"/>
    <dgm:cxn modelId="{6E749E66-A102-4ADB-B896-70CD190DF534}" type="presOf" srcId="{E7D11C59-4094-4E1C-894D-6617A5D3659B}" destId="{8D4F79FB-BDDF-40D6-8716-AE967AC11426}" srcOrd="0" destOrd="0" presId="urn:microsoft.com/office/officeart/2008/layout/LinedList"/>
    <dgm:cxn modelId="{E3CF2150-0AAA-4EBA-8447-F67AD3212080}" srcId="{FE8C1B98-DE9E-4609-A68E-A5001F67B81F}" destId="{99C035BF-7FE9-40F4-9688-26BF3A3869F1}" srcOrd="4" destOrd="0" parTransId="{A5334940-1F85-4DDF-AA32-A922D92E5484}" sibTransId="{CFE71493-1FDB-45F4-BCD8-B0EC33169BB5}"/>
    <dgm:cxn modelId="{2C43647E-DEC9-4A16-8018-62732F1EE952}" srcId="{FE8C1B98-DE9E-4609-A68E-A5001F67B81F}" destId="{E7D11C59-4094-4E1C-894D-6617A5D3659B}" srcOrd="5" destOrd="0" parTransId="{B8C2AC9C-04BB-4B1F-A955-BC9DC0E0106C}" sibTransId="{C3D18111-7F25-43A6-A05E-9E239E815BB7}"/>
    <dgm:cxn modelId="{65E07893-E051-4A5A-9FD5-E7C656447F63}" type="presOf" srcId="{9143B69F-7539-4093-B060-BBD67E79CB88}" destId="{38157AE7-B348-46C4-BB9A-CC06AB8929C7}" srcOrd="0" destOrd="0" presId="urn:microsoft.com/office/officeart/2008/layout/LinedList"/>
    <dgm:cxn modelId="{E30895BC-6233-4651-AB52-90C6A1573954}" srcId="{FE8C1B98-DE9E-4609-A68E-A5001F67B81F}" destId="{B622085C-1EF7-4525-8D59-CE39AB236987}" srcOrd="1" destOrd="0" parTransId="{02C8901E-A364-46D9-B6D8-0D682B8C3F2B}" sibTransId="{D550322E-E83A-4EBC-914A-F4A8627E66E3}"/>
    <dgm:cxn modelId="{0FC23FC7-746B-4584-A4F7-9595218F5CAF}" type="presOf" srcId="{B622085C-1EF7-4525-8D59-CE39AB236987}" destId="{91F796F9-86A7-4EBC-B04D-060E4DB3D00D}" srcOrd="0" destOrd="0" presId="urn:microsoft.com/office/officeart/2008/layout/LinedList"/>
    <dgm:cxn modelId="{451823C8-417B-4175-8B68-A84B71CEFEB6}" srcId="{FE8C1B98-DE9E-4609-A68E-A5001F67B81F}" destId="{92279EAF-AC38-4F25-8AFF-80C65574EB08}" srcOrd="0" destOrd="0" parTransId="{B791BDAD-9673-48AA-8D83-DCA4CD17353E}" sibTransId="{C3D2CD62-93ED-4B63-B835-561596B531BD}"/>
    <dgm:cxn modelId="{468524EE-532B-460E-8214-29B84322ED3B}" type="presOf" srcId="{92279EAF-AC38-4F25-8AFF-80C65574EB08}" destId="{3C9F43BD-4362-47F2-82B8-521F545CF6A3}" srcOrd="0" destOrd="0" presId="urn:microsoft.com/office/officeart/2008/layout/LinedList"/>
    <dgm:cxn modelId="{8C62D9FD-37E4-4835-85F2-0EBA74744DA0}" type="presParOf" srcId="{9B3793E7-55B6-4017-B896-F30926B6A0E8}" destId="{A129AD52-397E-4A4C-BF32-F23631CD76D1}" srcOrd="0" destOrd="0" presId="urn:microsoft.com/office/officeart/2008/layout/LinedList"/>
    <dgm:cxn modelId="{FD454525-66AA-485E-9E18-D4FFF0E37B97}" type="presParOf" srcId="{9B3793E7-55B6-4017-B896-F30926B6A0E8}" destId="{5D8C5FB1-80E6-4429-8463-0B459EA96418}" srcOrd="1" destOrd="0" presId="urn:microsoft.com/office/officeart/2008/layout/LinedList"/>
    <dgm:cxn modelId="{1B1C7F2A-72BA-4D28-8D4C-7C0246EE7B35}" type="presParOf" srcId="{5D8C5FB1-80E6-4429-8463-0B459EA96418}" destId="{3C9F43BD-4362-47F2-82B8-521F545CF6A3}" srcOrd="0" destOrd="0" presId="urn:microsoft.com/office/officeart/2008/layout/LinedList"/>
    <dgm:cxn modelId="{3C600C49-B4D1-4245-A61F-DB0687273BA1}" type="presParOf" srcId="{5D8C5FB1-80E6-4429-8463-0B459EA96418}" destId="{D431CFBD-1004-48FA-8718-8631901AA9C9}" srcOrd="1" destOrd="0" presId="urn:microsoft.com/office/officeart/2008/layout/LinedList"/>
    <dgm:cxn modelId="{8C392F28-9419-41DA-A586-13E147961529}" type="presParOf" srcId="{9B3793E7-55B6-4017-B896-F30926B6A0E8}" destId="{B3523608-2D9C-4C8B-B72D-66133FB6E413}" srcOrd="2" destOrd="0" presId="urn:microsoft.com/office/officeart/2008/layout/LinedList"/>
    <dgm:cxn modelId="{FE4AA432-7FAB-4010-A3E3-749FE1E21359}" type="presParOf" srcId="{9B3793E7-55B6-4017-B896-F30926B6A0E8}" destId="{FC812A05-FF55-49FA-909F-DB7CB7AF6EF2}" srcOrd="3" destOrd="0" presId="urn:microsoft.com/office/officeart/2008/layout/LinedList"/>
    <dgm:cxn modelId="{4D2A99BC-6F6C-4351-986F-2676B068C078}" type="presParOf" srcId="{FC812A05-FF55-49FA-909F-DB7CB7AF6EF2}" destId="{91F796F9-86A7-4EBC-B04D-060E4DB3D00D}" srcOrd="0" destOrd="0" presId="urn:microsoft.com/office/officeart/2008/layout/LinedList"/>
    <dgm:cxn modelId="{2A9CD722-0F4A-44D5-8EC6-BBBD2BB542DB}" type="presParOf" srcId="{FC812A05-FF55-49FA-909F-DB7CB7AF6EF2}" destId="{9E8C1E36-4DB6-41D7-9331-321BA3E1265E}" srcOrd="1" destOrd="0" presId="urn:microsoft.com/office/officeart/2008/layout/LinedList"/>
    <dgm:cxn modelId="{4693437F-6C8C-4B2B-B530-1D6B017DC80A}" type="presParOf" srcId="{9B3793E7-55B6-4017-B896-F30926B6A0E8}" destId="{AAFAEDA3-7B8B-4F9B-A2D7-4C694D517C03}" srcOrd="4" destOrd="0" presId="urn:microsoft.com/office/officeart/2008/layout/LinedList"/>
    <dgm:cxn modelId="{1C4E7CEB-387D-4CB3-81B4-965416087A62}" type="presParOf" srcId="{9B3793E7-55B6-4017-B896-F30926B6A0E8}" destId="{FF31E2AB-EBF8-479B-8164-CEBEB1D0BA39}" srcOrd="5" destOrd="0" presId="urn:microsoft.com/office/officeart/2008/layout/LinedList"/>
    <dgm:cxn modelId="{82EB4609-1E9D-4E8E-BD7B-2C524998B7F7}" type="presParOf" srcId="{FF31E2AB-EBF8-479B-8164-CEBEB1D0BA39}" destId="{D3150F12-0C95-43EE-B00B-DD2E490DF53D}" srcOrd="0" destOrd="0" presId="urn:microsoft.com/office/officeart/2008/layout/LinedList"/>
    <dgm:cxn modelId="{DEE9D470-6582-44C9-9BE2-F41E21D1C6B8}" type="presParOf" srcId="{FF31E2AB-EBF8-479B-8164-CEBEB1D0BA39}" destId="{C24053C9-614F-4C11-81CA-253B5CE3CB35}" srcOrd="1" destOrd="0" presId="urn:microsoft.com/office/officeart/2008/layout/LinedList"/>
    <dgm:cxn modelId="{ED153676-FF1E-46C1-904E-CFF5EF0A3184}" type="presParOf" srcId="{9B3793E7-55B6-4017-B896-F30926B6A0E8}" destId="{0A52517F-9CE3-42C7-BE6B-AA04A56F8EDC}" srcOrd="6" destOrd="0" presId="urn:microsoft.com/office/officeart/2008/layout/LinedList"/>
    <dgm:cxn modelId="{C534BF76-0991-4F55-9A5F-14593070C9B4}" type="presParOf" srcId="{9B3793E7-55B6-4017-B896-F30926B6A0E8}" destId="{8766EC0D-A6CD-432A-BC69-1FDED6701970}" srcOrd="7" destOrd="0" presId="urn:microsoft.com/office/officeart/2008/layout/LinedList"/>
    <dgm:cxn modelId="{36AA14FB-5C67-421C-9E87-988E3E698D71}" type="presParOf" srcId="{8766EC0D-A6CD-432A-BC69-1FDED6701970}" destId="{38157AE7-B348-46C4-BB9A-CC06AB8929C7}" srcOrd="0" destOrd="0" presId="urn:microsoft.com/office/officeart/2008/layout/LinedList"/>
    <dgm:cxn modelId="{40FCACF9-2BF6-4CA5-9FE6-AAEBA15391D9}" type="presParOf" srcId="{8766EC0D-A6CD-432A-BC69-1FDED6701970}" destId="{EB2D87DD-BE1E-43CB-BC6A-088CA4663696}" srcOrd="1" destOrd="0" presId="urn:microsoft.com/office/officeart/2008/layout/LinedList"/>
    <dgm:cxn modelId="{537790DE-88A8-4616-B14D-6A3B6B2D6F22}" type="presParOf" srcId="{9B3793E7-55B6-4017-B896-F30926B6A0E8}" destId="{276E2D2C-11B7-4149-ABD0-B31A5CDF920A}" srcOrd="8" destOrd="0" presId="urn:microsoft.com/office/officeart/2008/layout/LinedList"/>
    <dgm:cxn modelId="{EDD8EEAD-E6A5-4128-A0CF-BD198CA194B5}" type="presParOf" srcId="{9B3793E7-55B6-4017-B896-F30926B6A0E8}" destId="{CD7A98C2-7298-486B-B384-29BAF6F8016F}" srcOrd="9" destOrd="0" presId="urn:microsoft.com/office/officeart/2008/layout/LinedList"/>
    <dgm:cxn modelId="{5D5FBBA8-2ADA-4C20-A61A-1921F5660632}" type="presParOf" srcId="{CD7A98C2-7298-486B-B384-29BAF6F8016F}" destId="{C97EF8C9-37AF-4575-93AD-0B673C6CAF7E}" srcOrd="0" destOrd="0" presId="urn:microsoft.com/office/officeart/2008/layout/LinedList"/>
    <dgm:cxn modelId="{D691B651-DC58-4F11-BD95-9CE63E41D6C9}" type="presParOf" srcId="{CD7A98C2-7298-486B-B384-29BAF6F8016F}" destId="{E3251787-4005-46B3-A2E2-3A503CA46BAE}" srcOrd="1" destOrd="0" presId="urn:microsoft.com/office/officeart/2008/layout/LinedList"/>
    <dgm:cxn modelId="{18B5B67A-2718-4FDA-B3D8-1E7E0997F10A}" type="presParOf" srcId="{9B3793E7-55B6-4017-B896-F30926B6A0E8}" destId="{B39D7165-1C20-458C-BBA6-7F7367FCEC26}" srcOrd="10" destOrd="0" presId="urn:microsoft.com/office/officeart/2008/layout/LinedList"/>
    <dgm:cxn modelId="{1872D8E0-4973-4D5A-83DE-39D60884F724}" type="presParOf" srcId="{9B3793E7-55B6-4017-B896-F30926B6A0E8}" destId="{656AEF2B-030C-42F0-95CB-DDB4D401B7F0}" srcOrd="11" destOrd="0" presId="urn:microsoft.com/office/officeart/2008/layout/LinedList"/>
    <dgm:cxn modelId="{575168DB-D242-451B-B37D-3D9BDAFB99C9}" type="presParOf" srcId="{656AEF2B-030C-42F0-95CB-DDB4D401B7F0}" destId="{8D4F79FB-BDDF-40D6-8716-AE967AC11426}" srcOrd="0" destOrd="0" presId="urn:microsoft.com/office/officeart/2008/layout/LinedList"/>
    <dgm:cxn modelId="{E286BDB0-79B0-4C77-AC05-D4790C2B7FC8}" type="presParOf" srcId="{656AEF2B-030C-42F0-95CB-DDB4D401B7F0}" destId="{E8C57A62-7E84-45D3-ACD6-D83FA82074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B35CF-D9DD-4CA6-85E7-186ED0253037}">
      <dsp:nvSpPr>
        <dsp:cNvPr id="0" name=""/>
        <dsp:cNvSpPr/>
      </dsp:nvSpPr>
      <dsp:spPr>
        <a:xfrm>
          <a:off x="0" y="711644"/>
          <a:ext cx="7149281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У </a:t>
          </a:r>
          <a:r>
            <a:rPr lang="ru-RU" sz="2400" b="0" i="1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Chlamydia</a:t>
          </a:r>
          <a:r>
            <a:rPr lang="ru-RU" sz="2400" b="0" i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ru-RU" sz="2400" b="0" i="1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trachomatis</a:t>
          </a:r>
          <a:r>
            <a:rPr lang="ru-RU" sz="2400" b="0" i="0" kern="1200" dirty="0">
              <a:solidFill>
                <a:schemeClr val="bg1"/>
              </a:solidFill>
            </a:rPr>
            <a:t> </a:t>
          </a:r>
          <a:r>
            <a:rPr lang="ru-RU" sz="2400" b="0" i="0" kern="1200" dirty="0"/>
            <a:t>разделяют следующие антигенные серотипы:</a:t>
          </a:r>
          <a:endParaRPr lang="en-US" sz="2400" kern="1200" dirty="0"/>
        </a:p>
      </dsp:txBody>
      <dsp:txXfrm>
        <a:off x="46606" y="758250"/>
        <a:ext cx="7056069" cy="861507"/>
      </dsp:txXfrm>
    </dsp:sp>
    <dsp:sp modelId="{ABE18A53-F536-4A69-B3FD-D7D1E3DF8197}">
      <dsp:nvSpPr>
        <dsp:cNvPr id="0" name=""/>
        <dsp:cNvSpPr/>
      </dsp:nvSpPr>
      <dsp:spPr>
        <a:xfrm>
          <a:off x="0" y="1735484"/>
          <a:ext cx="7149281" cy="954719"/>
        </a:xfrm>
        <a:prstGeom prst="roundRect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A, B, </a:t>
          </a:r>
          <a:r>
            <a:rPr lang="ru-RU" sz="2400" b="0" i="0" kern="1200" dirty="0" err="1"/>
            <a:t>Ba</a:t>
          </a:r>
          <a:r>
            <a:rPr lang="ru-RU" sz="2400" b="0" i="0" kern="1200" dirty="0"/>
            <a:t>, C — вызывают </a:t>
          </a:r>
          <a:r>
            <a:rPr lang="ru-RU" sz="2400" b="0" i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трахому</a:t>
          </a:r>
          <a:r>
            <a:rPr lang="ru-RU" sz="2400" b="0" i="0" kern="1200" dirty="0"/>
            <a:t>;</a:t>
          </a:r>
          <a:endParaRPr lang="en-US" sz="2400" kern="1200" dirty="0"/>
        </a:p>
      </dsp:txBody>
      <dsp:txXfrm>
        <a:off x="46606" y="1782090"/>
        <a:ext cx="7056069" cy="861507"/>
      </dsp:txXfrm>
    </dsp:sp>
    <dsp:sp modelId="{34C86C11-22A2-44A4-BF12-1B2A5824BF56}">
      <dsp:nvSpPr>
        <dsp:cNvPr id="0" name=""/>
        <dsp:cNvSpPr/>
      </dsp:nvSpPr>
      <dsp:spPr>
        <a:xfrm>
          <a:off x="0" y="2759324"/>
          <a:ext cx="7149281" cy="954719"/>
        </a:xfrm>
        <a:prstGeom prst="roundRect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D, E, F, G, H, I, J, K — вызывают </a:t>
          </a:r>
          <a:r>
            <a:rPr lang="ru-RU" sz="2400" b="0" i="0" u="sng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конъюнктивит</a:t>
          </a:r>
          <a:r>
            <a:rPr lang="ru-RU" sz="2400" b="0" i="0" kern="1200" dirty="0">
              <a:solidFill>
                <a:schemeClr val="bg1"/>
              </a:solidFill>
            </a:rPr>
            <a:t> и</a:t>
          </a:r>
          <a:r>
            <a:rPr lang="ru-RU" sz="2400" b="0" i="0" kern="1200" dirty="0"/>
            <a:t> урогенитальные инфекции;</a:t>
          </a:r>
          <a:endParaRPr lang="en-US" sz="2400" kern="1200" dirty="0"/>
        </a:p>
      </dsp:txBody>
      <dsp:txXfrm>
        <a:off x="46606" y="2805930"/>
        <a:ext cx="7056069" cy="861507"/>
      </dsp:txXfrm>
    </dsp:sp>
    <dsp:sp modelId="{3CC82FF6-6B4A-49F5-A5AA-0299D6F90805}">
      <dsp:nvSpPr>
        <dsp:cNvPr id="0" name=""/>
        <dsp:cNvSpPr/>
      </dsp:nvSpPr>
      <dsp:spPr>
        <a:xfrm>
          <a:off x="0" y="3783164"/>
          <a:ext cx="7149281" cy="954719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L1, L2, L3 — вызывают венерическую</a:t>
          </a:r>
          <a:r>
            <a:rPr lang="ru-RU" sz="2400" b="0" i="0" kern="1200" dirty="0">
              <a:solidFill>
                <a:schemeClr val="bg1"/>
              </a:solidFill>
            </a:rPr>
            <a:t> </a:t>
          </a:r>
          <a:r>
            <a:rPr lang="ru-RU" sz="2400" b="0" i="0" kern="1200" dirty="0" err="1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лимфогранулему</a:t>
          </a:r>
          <a:r>
            <a:rPr lang="ru-RU" sz="2400" b="0" i="0" kern="1200" dirty="0"/>
            <a:t>.</a:t>
          </a:r>
          <a:endParaRPr lang="en-US" sz="2400" kern="1200" dirty="0"/>
        </a:p>
      </dsp:txBody>
      <dsp:txXfrm>
        <a:off x="46606" y="3829770"/>
        <a:ext cx="7056069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4E9A8-B869-4F23-862C-15E47FAA948D}">
      <dsp:nvSpPr>
        <dsp:cNvPr id="0" name=""/>
        <dsp:cNvSpPr/>
      </dsp:nvSpPr>
      <dsp:spPr>
        <a:xfrm>
          <a:off x="0" y="2656"/>
          <a:ext cx="682351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70AEA-02D9-4D0B-B8E3-9DAE59846815}">
      <dsp:nvSpPr>
        <dsp:cNvPr id="0" name=""/>
        <dsp:cNvSpPr/>
      </dsp:nvSpPr>
      <dsp:spPr>
        <a:xfrm>
          <a:off x="0" y="2656"/>
          <a:ext cx="6823518" cy="181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/>
            <a:t>Заражение хламидиозом обычно происходит половым путём, однако передача происходит не во всех случаях: если гонореей от больного партнёра заразятся во время полового контакта 3 из 4 человек, то хламидиозом — 1 из 4. Женщины более восприимчивы к хламидиозу.</a:t>
          </a:r>
          <a:endParaRPr lang="en-US" sz="1800" kern="1200"/>
        </a:p>
      </dsp:txBody>
      <dsp:txXfrm>
        <a:off x="0" y="2656"/>
        <a:ext cx="6823518" cy="1811461"/>
      </dsp:txXfrm>
    </dsp:sp>
    <dsp:sp modelId="{1C6E44F4-3A9B-4226-B7BF-DCA4508686FD}">
      <dsp:nvSpPr>
        <dsp:cNvPr id="0" name=""/>
        <dsp:cNvSpPr/>
      </dsp:nvSpPr>
      <dsp:spPr>
        <a:xfrm>
          <a:off x="0" y="1814117"/>
          <a:ext cx="682351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3115E9-05CB-4C7F-86B6-239A6CD122D7}">
      <dsp:nvSpPr>
        <dsp:cNvPr id="0" name=""/>
        <dsp:cNvSpPr/>
      </dsp:nvSpPr>
      <dsp:spPr>
        <a:xfrm>
          <a:off x="0" y="1814117"/>
          <a:ext cx="6823518" cy="181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Инкубационный период — от 2 недель до 1 месяца. Основные пути заражения — вагинальный, анальный половой контакт, контактно-бытовой (сауна, баня), общие средства гигиены, полотенца, простыни.</a:t>
          </a:r>
          <a:endParaRPr lang="en-US" sz="1800" kern="1200" dirty="0"/>
        </a:p>
      </dsp:txBody>
      <dsp:txXfrm>
        <a:off x="0" y="1814117"/>
        <a:ext cx="6823518" cy="1811461"/>
      </dsp:txXfrm>
    </dsp:sp>
    <dsp:sp modelId="{19B29D4B-56EA-44E3-9551-620E6A3C13E6}">
      <dsp:nvSpPr>
        <dsp:cNvPr id="0" name=""/>
        <dsp:cNvSpPr/>
      </dsp:nvSpPr>
      <dsp:spPr>
        <a:xfrm>
          <a:off x="0" y="3625579"/>
          <a:ext cx="682351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B8571F-4855-468C-9097-DD49DEF594F1}">
      <dsp:nvSpPr>
        <dsp:cNvPr id="0" name=""/>
        <dsp:cNvSpPr/>
      </dsp:nvSpPr>
      <dsp:spPr>
        <a:xfrm>
          <a:off x="0" y="3625579"/>
          <a:ext cx="6823518" cy="181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/>
            <a:t>Дети могут инфицироваться при прохождении через родовые пути матери, больной хламидиозом. Контактно-бытовой путь передачи с загрязнённых рук на глаза, половые органы. Установлено сохранение инфекционности хламидий на бытовых предметах во влажных условиях до 2 суток при температуре 19-20°C.</a:t>
          </a:r>
          <a:endParaRPr lang="en-US" sz="1800" kern="1200"/>
        </a:p>
      </dsp:txBody>
      <dsp:txXfrm>
        <a:off x="0" y="3625579"/>
        <a:ext cx="6823518" cy="1811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2E1E9-97D1-4AE6-B2E8-1A4C3B2DAB4A}">
      <dsp:nvSpPr>
        <dsp:cNvPr id="0" name=""/>
        <dsp:cNvSpPr/>
      </dsp:nvSpPr>
      <dsp:spPr>
        <a:xfrm>
          <a:off x="0" y="29343"/>
          <a:ext cx="6823518" cy="17004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200" b="0" i="0" kern="1200" baseline="0" dirty="0"/>
            <a:t>Данный тип симптомов не обязательно связан с заражением через половой контакт (в том числе и оральный). Возможно заражение через посуду и раны во рту. При хламидиозе орального типа пациент испытывает заложенность носа. В носоглотке можно обнаружить густую липкую слизь. Эта мокрота переходит на нижнее и верхнее небо. Потом она появляется на языке. У этой слизи очень неприятный запах, который напоминает загнившую рыбу. Чаще всего она вначале формирует небольшие участки и только потом разрастается на всю ротовую полость.</a:t>
          </a:r>
          <a:endParaRPr lang="en-US" sz="1200" kern="1200" dirty="0"/>
        </a:p>
      </dsp:txBody>
      <dsp:txXfrm>
        <a:off x="83010" y="112353"/>
        <a:ext cx="6657498" cy="1534448"/>
      </dsp:txXfrm>
    </dsp:sp>
    <dsp:sp modelId="{291CB16E-105D-4C8F-8F65-EB2BE27350E8}">
      <dsp:nvSpPr>
        <dsp:cNvPr id="0" name=""/>
        <dsp:cNvSpPr/>
      </dsp:nvSpPr>
      <dsp:spPr>
        <a:xfrm>
          <a:off x="0" y="2016695"/>
          <a:ext cx="6823518" cy="189546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200" b="0" i="0" kern="1200" baseline="0" dirty="0"/>
            <a:t>Слизь имеет белый цвет и похожа на налёт пастообразного типа. Миндалины и задняя стенка горла начинают опухать. Если немного нажать на мягкие ткани в ротовой полости, то пациент испытывает болевые ощущения, но они кратковременные. Гиперемии не наблюдается. Гнойных отложений не возникает. Постепенно пациент теряет чувствительность рецепторов языка из-за специфического налёта. Потом ему будет очень трудно жевать и глотать еду из-за боли при прикосновении и отёка. Слизь скапливается и под корнем языка. Пациент будет ощущать, будто во рту и трахее у него множество ссадин, которые побаливают. Эпителиальные слои языка постепенно будут высыхать, трескаться и шелушиться. Дыхание приобретает очень неприятный запах. В некоторых случаях возникает непроизвольное шевеление и подёргивание языка, которое вызывается спазмами.</a:t>
          </a:r>
          <a:endParaRPr lang="en-US" sz="1200" kern="1200" dirty="0"/>
        </a:p>
      </dsp:txBody>
      <dsp:txXfrm>
        <a:off x="92529" y="2109224"/>
        <a:ext cx="6638460" cy="1710402"/>
      </dsp:txXfrm>
    </dsp:sp>
    <dsp:sp modelId="{4CBF6B89-B2F5-4AEB-A62F-D1F307282658}">
      <dsp:nvSpPr>
        <dsp:cNvPr id="0" name=""/>
        <dsp:cNvSpPr/>
      </dsp:nvSpPr>
      <dsp:spPr>
        <a:xfrm>
          <a:off x="0" y="3923701"/>
          <a:ext cx="6823518" cy="1700468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200" b="0" i="0" kern="1200" baseline="0" dirty="0"/>
            <a:t>Возможны астматические приступы, при этом пациенту сложно как вдыхать воздух, так и выдыхать. Пациенту становится сложно дышать в ночное время, эозинофилы повышены. Возможно проявление только одного из симптомов, что затрудняет диагностику. Пациент, с подобными симптомами должен быть проверен на наличие хламидийной инфекции, несмотря на то, что гормональное лечение приносит результаты.</a:t>
          </a:r>
          <a:endParaRPr lang="en-US" sz="1200" kern="1200" dirty="0"/>
        </a:p>
      </dsp:txBody>
      <dsp:txXfrm>
        <a:off x="83010" y="4006711"/>
        <a:ext cx="6657498" cy="1534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AD52-397E-4A4C-BF32-F23631CD76D1}">
      <dsp:nvSpPr>
        <dsp:cNvPr id="0" name=""/>
        <dsp:cNvSpPr/>
      </dsp:nvSpPr>
      <dsp:spPr>
        <a:xfrm>
          <a:off x="0" y="3923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F43BD-4362-47F2-82B8-521F545CF6A3}">
      <dsp:nvSpPr>
        <dsp:cNvPr id="0" name=""/>
        <dsp:cNvSpPr/>
      </dsp:nvSpPr>
      <dsp:spPr>
        <a:xfrm>
          <a:off x="0" y="3923"/>
          <a:ext cx="6841089" cy="84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>
              <a:hlinkClick xmlns:r="http://schemas.openxmlformats.org/officeDocument/2006/relationships" r:id="rId1"/>
            </a:rPr>
            <a:t>Офтальмохламидиоз</a:t>
          </a:r>
          <a:r>
            <a:rPr lang="ru-RU" sz="1900" b="0" i="0" kern="1200"/>
            <a:t> (20 %) — конъюнктивит с включениями.</a:t>
          </a:r>
          <a:endParaRPr lang="en-US" sz="1900" kern="1200"/>
        </a:p>
      </dsp:txBody>
      <dsp:txXfrm>
        <a:off x="0" y="3923"/>
        <a:ext cx="6841089" cy="840845"/>
      </dsp:txXfrm>
    </dsp:sp>
    <dsp:sp modelId="{B3523608-2D9C-4C8B-B72D-66133FB6E413}">
      <dsp:nvSpPr>
        <dsp:cNvPr id="0" name=""/>
        <dsp:cNvSpPr/>
      </dsp:nvSpPr>
      <dsp:spPr>
        <a:xfrm>
          <a:off x="0" y="844768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270963"/>
                <a:satOff val="-1326"/>
                <a:lumOff val="745"/>
                <a:alphaOff val="0"/>
                <a:tint val="98000"/>
                <a:lumMod val="114000"/>
              </a:schemeClr>
            </a:gs>
            <a:gs pos="100000">
              <a:schemeClr val="accent2">
                <a:hueOff val="270963"/>
                <a:satOff val="-1326"/>
                <a:lumOff val="74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70963"/>
              <a:satOff val="-1326"/>
              <a:lumOff val="74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796F9-86A7-4EBC-B04D-060E4DB3D00D}">
      <dsp:nvSpPr>
        <dsp:cNvPr id="0" name=""/>
        <dsp:cNvSpPr/>
      </dsp:nvSpPr>
      <dsp:spPr>
        <a:xfrm>
          <a:off x="0" y="844768"/>
          <a:ext cx="6841089" cy="84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/>
            <a:t>Хламидийная пневмония новорождённых (20—25 %).</a:t>
          </a:r>
          <a:endParaRPr lang="en-US" sz="1900" kern="1200"/>
        </a:p>
      </dsp:txBody>
      <dsp:txXfrm>
        <a:off x="0" y="844768"/>
        <a:ext cx="6841089" cy="840845"/>
      </dsp:txXfrm>
    </dsp:sp>
    <dsp:sp modelId="{AAFAEDA3-7B8B-4F9B-A2D7-4C694D517C03}">
      <dsp:nvSpPr>
        <dsp:cNvPr id="0" name=""/>
        <dsp:cNvSpPr/>
      </dsp:nvSpPr>
      <dsp:spPr>
        <a:xfrm>
          <a:off x="0" y="1685614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541926"/>
                <a:satOff val="-2653"/>
                <a:lumOff val="1490"/>
                <a:alphaOff val="0"/>
                <a:tint val="98000"/>
                <a:lumMod val="114000"/>
              </a:schemeClr>
            </a:gs>
            <a:gs pos="100000">
              <a:schemeClr val="accent2">
                <a:hueOff val="541926"/>
                <a:satOff val="-2653"/>
                <a:lumOff val="149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41926"/>
              <a:satOff val="-2653"/>
              <a:lumOff val="149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50F12-0C95-43EE-B00B-DD2E490DF53D}">
      <dsp:nvSpPr>
        <dsp:cNvPr id="0" name=""/>
        <dsp:cNvSpPr/>
      </dsp:nvSpPr>
      <dsp:spPr>
        <a:xfrm>
          <a:off x="0" y="1685614"/>
          <a:ext cx="6841089" cy="84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/>
            <a:t>Генерализованный хламидиоз с поражением лёгких, сердца, печени, желудочно-кишечного тракта.</a:t>
          </a:r>
          <a:endParaRPr lang="en-US" sz="1900" kern="1200"/>
        </a:p>
      </dsp:txBody>
      <dsp:txXfrm>
        <a:off x="0" y="1685614"/>
        <a:ext cx="6841089" cy="840845"/>
      </dsp:txXfrm>
    </dsp:sp>
    <dsp:sp modelId="{0A52517F-9CE3-42C7-BE6B-AA04A56F8EDC}">
      <dsp:nvSpPr>
        <dsp:cNvPr id="0" name=""/>
        <dsp:cNvSpPr/>
      </dsp:nvSpPr>
      <dsp:spPr>
        <a:xfrm>
          <a:off x="0" y="2526459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812888"/>
                <a:satOff val="-3979"/>
                <a:lumOff val="2235"/>
                <a:alphaOff val="0"/>
                <a:tint val="98000"/>
                <a:lumMod val="114000"/>
              </a:schemeClr>
            </a:gs>
            <a:gs pos="100000">
              <a:schemeClr val="accent2">
                <a:hueOff val="812888"/>
                <a:satOff val="-3979"/>
                <a:lumOff val="223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12888"/>
              <a:satOff val="-3979"/>
              <a:lumOff val="2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157AE7-B348-46C4-BB9A-CC06AB8929C7}">
      <dsp:nvSpPr>
        <dsp:cNvPr id="0" name=""/>
        <dsp:cNvSpPr/>
      </dsp:nvSpPr>
      <dsp:spPr>
        <a:xfrm>
          <a:off x="0" y="2526459"/>
          <a:ext cx="6841089" cy="84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>
              <a:hlinkClick xmlns:r="http://schemas.openxmlformats.org/officeDocument/2006/relationships" r:id="rId2"/>
            </a:rPr>
            <a:t>Энцефалопатия</a:t>
          </a:r>
          <a:r>
            <a:rPr lang="ru-RU" sz="1900" b="0" i="0" kern="1200"/>
            <a:t> с </a:t>
          </a:r>
          <a:r>
            <a:rPr lang="ru-RU" sz="1900" b="0" i="0" kern="1200">
              <a:hlinkClick xmlns:r="http://schemas.openxmlformats.org/officeDocument/2006/relationships" r:id="rId3"/>
            </a:rPr>
            <a:t>судорогами</a:t>
          </a:r>
          <a:r>
            <a:rPr lang="ru-RU" sz="1900" b="0" i="0" kern="1200"/>
            <a:t>, </a:t>
          </a:r>
          <a:r>
            <a:rPr lang="ru-RU" sz="1900" b="0" i="0" kern="1200">
              <a:hlinkClick xmlns:r="http://schemas.openxmlformats.org/officeDocument/2006/relationships" r:id="rId4"/>
            </a:rPr>
            <a:t>апноэ</a:t>
          </a:r>
          <a:r>
            <a:rPr lang="ru-RU" sz="1900" b="0" i="0" kern="1200"/>
            <a:t>.</a:t>
          </a:r>
          <a:endParaRPr lang="en-US" sz="1900" kern="1200"/>
        </a:p>
      </dsp:txBody>
      <dsp:txXfrm>
        <a:off x="0" y="2526459"/>
        <a:ext cx="6841089" cy="840845"/>
      </dsp:txXfrm>
    </dsp:sp>
    <dsp:sp modelId="{276E2D2C-11B7-4149-ABD0-B31A5CDF920A}">
      <dsp:nvSpPr>
        <dsp:cNvPr id="0" name=""/>
        <dsp:cNvSpPr/>
      </dsp:nvSpPr>
      <dsp:spPr>
        <a:xfrm>
          <a:off x="0" y="3367304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1083851"/>
                <a:satOff val="-5306"/>
                <a:lumOff val="2980"/>
                <a:alphaOff val="0"/>
                <a:tint val="98000"/>
                <a:lumMod val="114000"/>
              </a:schemeClr>
            </a:gs>
            <a:gs pos="100000">
              <a:schemeClr val="accent2">
                <a:hueOff val="1083851"/>
                <a:satOff val="-5306"/>
                <a:lumOff val="298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83851"/>
              <a:satOff val="-5306"/>
              <a:lumOff val="298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7EF8C9-37AF-4575-93AD-0B673C6CAF7E}">
      <dsp:nvSpPr>
        <dsp:cNvPr id="0" name=""/>
        <dsp:cNvSpPr/>
      </dsp:nvSpPr>
      <dsp:spPr>
        <a:xfrm>
          <a:off x="0" y="3367304"/>
          <a:ext cx="6834408" cy="123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Хламидийная </a:t>
          </a:r>
          <a:r>
            <a:rPr lang="ru-RU" sz="1600" b="0" i="0" kern="1200" dirty="0">
              <a:hlinkClick xmlns:r="http://schemas.openxmlformats.org/officeDocument/2006/relationships" r:id="rId5"/>
            </a:rPr>
            <a:t>пневмония</a:t>
          </a:r>
          <a:r>
            <a:rPr lang="ru-RU" sz="1600" b="0" i="0" kern="1200" dirty="0"/>
            <a:t> новорождённых — инфицирование новорождённого хламидиями во время родов от больной матери часто приводит к возникновению у них воспаления лёгких (пневмонии) с крайне тяжёлым течением и с высокой летальностью.</a:t>
          </a:r>
          <a:endParaRPr lang="en-US" sz="1600" kern="1200" dirty="0"/>
        </a:p>
      </dsp:txBody>
      <dsp:txXfrm>
        <a:off x="0" y="3367304"/>
        <a:ext cx="6834408" cy="1237455"/>
      </dsp:txXfrm>
    </dsp:sp>
    <dsp:sp modelId="{B39D7165-1C20-458C-BBA6-7F7367FCEC26}">
      <dsp:nvSpPr>
        <dsp:cNvPr id="0" name=""/>
        <dsp:cNvSpPr/>
      </dsp:nvSpPr>
      <dsp:spPr>
        <a:xfrm>
          <a:off x="0" y="4604760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79FB-BDDF-40D6-8716-AE967AC11426}">
      <dsp:nvSpPr>
        <dsp:cNvPr id="0" name=""/>
        <dsp:cNvSpPr/>
      </dsp:nvSpPr>
      <dsp:spPr>
        <a:xfrm>
          <a:off x="0" y="4604760"/>
          <a:ext cx="6841089" cy="84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hlinkClick xmlns:r="http://schemas.openxmlformats.org/officeDocument/2006/relationships" r:id="rId6"/>
            </a:rPr>
            <a:t>Синдром Фитца — Хью — Куртиса</a:t>
          </a:r>
          <a:r>
            <a:rPr lang="ru-RU" sz="1600" b="0" i="0" kern="1200" dirty="0"/>
            <a:t> — его считают ранним осложнением хламидийной инфекции. Проявляется как острый </a:t>
          </a:r>
          <a:r>
            <a:rPr lang="ru-RU" sz="1600" b="0" i="0" kern="1200" dirty="0">
              <a:hlinkClick xmlns:r="http://schemas.openxmlformats.org/officeDocument/2006/relationships" r:id="rId7"/>
            </a:rPr>
            <a:t>перитонит</a:t>
          </a:r>
          <a:r>
            <a:rPr lang="ru-RU" sz="1600" b="0" i="0" kern="1200" dirty="0"/>
            <a:t> и перигепатит, сопровождающийся асцитом и может протекать без проявления ВЗОМТ.</a:t>
          </a:r>
          <a:endParaRPr lang="en-US" sz="1600" kern="1200" dirty="0"/>
        </a:p>
      </dsp:txBody>
      <dsp:txXfrm>
        <a:off x="0" y="4604760"/>
        <a:ext cx="6841089" cy="840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17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246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40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97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82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182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989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395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83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1110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62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944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678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63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571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709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0772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03260A-8387-4A5A-9FF4-75C758699D21}" type="datetimeFigureOut">
              <a:rPr lang="ru-KZ" smtClean="0"/>
              <a:t>30.09.2024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ECEC-47A9-4E1C-A1CC-1FAAFF1985D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752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0%D0%B3%D0%BE%D1%81%D0%BE%D0%BC%D0%B0" TargetMode="External"/><Relationship Id="rId2" Type="http://schemas.openxmlformats.org/officeDocument/2006/relationships/hyperlink" Target="https://ru.wikipedia.org/wiki/%D0%A4%D0%B0%D0%B3%D0%BE%D1%86%D0%B8%D1%82%D0%BE%D0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A0%D0%B5%D1%82%D0%B8%D0%BA%D1%83%D0%BB%D1%8F%D1%80%D0%BD%D0%BE%D0%B5_%D1%82%D0%B5%D0%BB%D1%8C%D1%86%D0%B5&amp;action=edit&amp;redlink=1" TargetMode="External"/><Relationship Id="rId5" Type="http://schemas.openxmlformats.org/officeDocument/2006/relationships/hyperlink" Target="https://ru.wikipedia.org/wiki/%D0%9B%D0%B8%D0%B7%D0%B8%D1%81" TargetMode="External"/><Relationship Id="rId4" Type="http://schemas.openxmlformats.org/officeDocument/2006/relationships/hyperlink" Target="https://ru.wikipedia.org/wiki/%D0%90%D0%BD%D1%82%D0%B8%D0%B3%D0%B5%D0%B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3%D1%80%D0%B5%D1%82%D1%80%D0%B8%D1%8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D%D0%B4%D0%BE%D0%BC%D0%B5%D1%82%D1%80%D0%B8%D1%82" TargetMode="External"/><Relationship Id="rId3" Type="http://schemas.openxmlformats.org/officeDocument/2006/relationships/hyperlink" Target="https://ru.wikipedia.org/wiki/%D0%90%D1%80%D1%82%D1%80%D0%B8%D1%82" TargetMode="External"/><Relationship Id="rId7" Type="http://schemas.openxmlformats.org/officeDocument/2006/relationships/hyperlink" Target="https://ru.wikipedia.org/w/index.php?title=%D0%92%D0%BE%D1%81%D0%BF%D0%B0%D0%BB%D0%B8%D1%82%D0%B5%D0%BB%D1%8C%D0%BD%D1%8B%D0%B5_%D0%B7%D0%B0%D0%B1%D0%BE%D0%BB%D0%B5%D0%B2%D0%B0%D0%BD%D0%B8%D1%8F_%D0%BE%D1%80%D0%B3%D0%B0%D0%BD%D0%BE%D0%B2_%D0%BC%D0%B0%D0%BB%D0%BE%D0%B3%D0%BE_%D1%82%D0%B0%D0%B7%D0%B0&amp;action=edit&amp;redlink=1" TargetMode="External"/><Relationship Id="rId2" Type="http://schemas.openxmlformats.org/officeDocument/2006/relationships/hyperlink" Target="https://ru.wikipedia.org/wiki/%D0%91%D0%BE%D0%BB%D0%B5%D0%B7%D0%BD%D1%8C_%D0%A0%D0%B5%D0%B9%D1%82%D0%B5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E%D1%81%D1%82%D0%B0%D1%82%D0%B8%D1%82" TargetMode="External"/><Relationship Id="rId5" Type="http://schemas.openxmlformats.org/officeDocument/2006/relationships/hyperlink" Target="https://ru.wikipedia.org/wiki/%D0%9E%D1%80%D1%85%D0%BE%D1%8D%D0%BF%D0%B8%D0%B4%D0%B8%D0%B4%D0%B8%D0%BC%D0%B8%D1%82" TargetMode="External"/><Relationship Id="rId10" Type="http://schemas.openxmlformats.org/officeDocument/2006/relationships/hyperlink" Target="https://ru.wikipedia.org/wiki/%D0%A1%D0%B0%D0%BB%D1%8C%D0%BF%D0%B8%D0%BD%D0%B3%D0%B8%D1%82" TargetMode="External"/><Relationship Id="rId4" Type="http://schemas.openxmlformats.org/officeDocument/2006/relationships/hyperlink" Target="https://ru.wikipedia.org/wiki/%D0%A1%D1%82%D1%80%D0%B8%D0%BA%D1%82%D1%83%D1%80%D0%B0_%D1%83%D1%80%D0%B5%D1%82%D1%80%D1%8B" TargetMode="External"/><Relationship Id="rId9" Type="http://schemas.openxmlformats.org/officeDocument/2006/relationships/hyperlink" Target="https://ru.wikipedia.org/wiki/%D0%A1%D0%B0%D0%BB%D1%8C%D0%BF%D0%B8%D0%BD%D0%B3%D0%BE%D0%BE%D1%84%D0%BE%D1%80%D0%B8%D1%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C%D0%B0%D0%B7%D0%BE%D0%BA&amp;action=edit&amp;redlink=1" TargetMode="External"/><Relationship Id="rId2" Type="http://schemas.openxmlformats.org/officeDocument/2006/relationships/hyperlink" Target="https://ru.wikipedia.org/wiki/Chlamydia_trachomat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/index.php?title=%D0%A1%D0%BE%D1%81%D0%BA%D0%BE%D0%B1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C%D0%BC%D1%83%D0%BD%D0%BE%D1%84%D0%B5%D1%80%D0%BC%D0%B5%D0%BD%D1%82%D0%BD%D1%8B%D0%B9_%D0%B0%D0%BD%D0%B0%D0%BB%D0%B8%D0%B7" TargetMode="External"/><Relationship Id="rId2" Type="http://schemas.openxmlformats.org/officeDocument/2006/relationships/hyperlink" Target="https://ru.wikipedia.org/wiki/%D0%9F%D0%BE%D0%BB%D0%B8%D0%BC%D0%B5%D1%80%D0%B0%D0%B7%D0%BD%D0%B0%D1%8F_%D1%86%D0%B5%D0%BF%D0%BD%D0%B0%D1%8F_%D1%80%D0%B5%D0%B0%D0%BA%D1%86%D0%B8%D1%8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9C%D0%B8%D0%BA%D1%80%D0%BE%D1%81%D0%BA%D0%BE%D0%BF%D0%B8%D1%87%D0%B5%D1%81%D0%BA%D0%B8%D0%B9_%D0%B0%D0%BD%D0%B0%D0%BB%D0%B8%D0%B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E%D1%81%D0%B5%D0%B2_(%D0%BC%D0%B8%D0%BA%D1%80%D0%BE%D0%B1%D0%B8%D0%BE%D0%BB%D0%BE%D0%B3%D0%B8%D1%8F)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ru.wikipedia.org/wiki/%D0%97%D0%9F%D0%9F%D0%9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Chlamydia_trachomatis" TargetMode="External"/><Relationship Id="rId5" Type="http://schemas.openxmlformats.org/officeDocument/2006/relationships/hyperlink" Target="https://ru.wikipedia.org/wiki/%D0%A5%D0%BB%D0%B0%D0%BC%D0%B8%D0%B4%D0%B8%D1%8F" TargetMode="External"/><Relationship Id="rId4" Type="http://schemas.openxmlformats.org/officeDocument/2006/relationships/hyperlink" Target="https://ru.wikipedia.org/wiki/%D0%97%D0%B0%D0%B1%D0%BE%D0%BB%D0%B5%D0%B2%D0%B0%D0%BD%D0%B8%D1%8F,_%D0%BF%D0%B5%D1%80%D0%B5%D0%B4%D0%B0%D1%8E%D1%89%D0%B8%D0%B5%D1%81%D1%8F_%D0%BF%D0%BE%D0%BB%D0%BE%D0%B2%D1%8B%D0%BC_%D0%BF%D1%83%D1%82%D1%91%D0%B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0%B5%D0%B0%D0%BA%D1%86%D0%B8%D1%8F_%D0%B8%D0%BC%D0%BC%D1%83%D0%BD%D0%BE%D1%84%D0%BB%D1%8E%D0%BE%D1%80%D0%B5%D1%81%D1%86%D0%B5%D0%BD%D1%86%D0%B8%D0%B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0%BA%D1%80%D0%BE%D1%86%D0%B8%D0%BA%D0%BB" TargetMode="External"/><Relationship Id="rId13" Type="http://schemas.openxmlformats.org/officeDocument/2006/relationships/hyperlink" Target="https://ru.wikipedia.org/wiki/%D0%90%D0%B7%D0%B8%D1%82%D1%80%D0%BE%D0%BC%D0%B8%D1%86%D0%B8%D0%BD" TargetMode="External"/><Relationship Id="rId3" Type="http://schemas.openxmlformats.org/officeDocument/2006/relationships/hyperlink" Target="https://ru.wikipedia.org/wiki/2000-%D0%B5_%D0%B3%D0%BE%D0%B4%D1%8B" TargetMode="External"/><Relationship Id="rId7" Type="http://schemas.openxmlformats.org/officeDocument/2006/relationships/hyperlink" Target="https://ru.wikipedia.org/wiki/%D0%90%D0%BD%D1%82%D0%B8%D0%B1%D0%B8%D0%BE%D1%82%D0%B8%D0%BA" TargetMode="External"/><Relationship Id="rId12" Type="http://schemas.openxmlformats.org/officeDocument/2006/relationships/hyperlink" Target="https://ru.wikipedia.org/wiki/%D0%A0%D0%BE%D0%BA%D1%81%D0%B8%D1%82%D1%80%D0%BE%D0%BC%D0%B8%D1%86%D0%B8%D0%BD" TargetMode="External"/><Relationship Id="rId2" Type="http://schemas.openxmlformats.org/officeDocument/2006/relationships/hyperlink" Target="https://ru.wikipedia.org/wiki/1990-%D0%B5_%D0%B3%D0%BE%D0%B4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0%BA%D1%80%D0%BE%D0%BB%D0%B8%D0%B4%D1%8B" TargetMode="External"/><Relationship Id="rId11" Type="http://schemas.openxmlformats.org/officeDocument/2006/relationships/hyperlink" Target="https://ru.wikipedia.org/wiki/%D0%9A%D0%BB%D0%B0%D1%80%D0%B8%D1%82%D1%80%D0%BE%D0%BC%D0%B8%D1%86%D0%B8%D0%BD" TargetMode="External"/><Relationship Id="rId5" Type="http://schemas.openxmlformats.org/officeDocument/2006/relationships/hyperlink" Target="https://ru.wikipedia.org/wiki/%D0%9F%D0%B0%D1%80%D0%B0%D0%B7%D0%B8%D1%82" TargetMode="External"/><Relationship Id="rId15" Type="http://schemas.openxmlformats.org/officeDocument/2006/relationships/hyperlink" Target="https://ru.wikipedia.org/wiki/%D0%A1%D0%BF%D0%B8%D1%80%D0%B0%D0%BC%D0%B8%D1%86%D0%B8%D0%BD" TargetMode="External"/><Relationship Id="rId10" Type="http://schemas.openxmlformats.org/officeDocument/2006/relationships/hyperlink" Target="https://ru.wikipedia.org/wiki/%D0%9E%D0%BB%D0%B5%D0%B0%D0%BD%D0%B4%D0%BE%D0%BC%D0%B8%D1%86%D0%B8%D0%BD" TargetMode="External"/><Relationship Id="rId4" Type="http://schemas.openxmlformats.org/officeDocument/2006/relationships/hyperlink" Target="https://ru.wikipedia.org/wiki/Chlamydia_trachomatis" TargetMode="External"/><Relationship Id="rId9" Type="http://schemas.openxmlformats.org/officeDocument/2006/relationships/hyperlink" Target="https://ru.wikipedia.org/wiki/%D0%AD%D1%80%D0%B8%D1%82%D1%80%D0%BE%D0%BC%D0%B8%D1%86%D0%B8%D0%BD" TargetMode="External"/><Relationship Id="rId14" Type="http://schemas.openxmlformats.org/officeDocument/2006/relationships/hyperlink" Target="https://ru.wikipedia.org/wiki/%D0%94%D0%B6%D0%BE%D0%B7%D0%B0%D0%BC%D0%B8%D1%86%D0%B8%D0%B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A%D1%81%D0%B8%D1%86%D0%B8%D0%BA%D0%BB%D0%B8%D0%BD" TargetMode="External"/><Relationship Id="rId2" Type="http://schemas.openxmlformats.org/officeDocument/2006/relationships/hyperlink" Target="https://ru.wikipedia.org/wiki/%D0%90%D0%B7%D0%B8%D1%82%D1%80%D0%BE%D0%BC%D0%B8%D1%86%D0%B8%D0%B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2%D0%9E%D0%97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B%D0%BE%D0%B2%D1%8B%D0%B5_%D0%BE%D1%80%D0%B3%D0%B0%D0%BD%D1%8B_%D1%87%D0%B5%D0%BB%D0%BE%D0%B2%D0%B5%D0%BA%D0%B0" TargetMode="External"/><Relationship Id="rId13" Type="http://schemas.openxmlformats.org/officeDocument/2006/relationships/hyperlink" Target="https://ru.wikipedia.org/wiki/%D0%97%D1%80%D0%B5%D0%BD%D0%B8%D0%B5" TargetMode="External"/><Relationship Id="rId18" Type="http://schemas.openxmlformats.org/officeDocument/2006/relationships/hyperlink" Target="https://ru.wikipedia.org/wiki/%D0%91%D0%B0%D0%BA%D1%82%D0%B5%D1%80%D0%B8%D0%B8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/index.php?title=%D0%9F%D0%B8%D0%BE%D0%B3%D0%B5%D0%BD%D0%BD%D1%8B%D0%B5_%D0%BA%D0%BE%D0%BA%D0%BA%D0%B8&amp;action=edit&amp;redlink=1" TargetMode="External"/><Relationship Id="rId12" Type="http://schemas.openxmlformats.org/officeDocument/2006/relationships/hyperlink" Target="https://ru.wikipedia.org/wiki/%D0%97%D1%83%D0%B1%D1%8B_%D1%87%D0%B5%D0%BB%D0%BE%D0%B2%D0%B5%D0%BA%D0%B0" TargetMode="External"/><Relationship Id="rId17" Type="http://schemas.openxmlformats.org/officeDocument/2006/relationships/hyperlink" Target="https://ru.wikipedia.org/wiki/%D0%92%D0%B8%D1%80%D1%83%D1%81%D1%8B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ru.wikipedia.org/wiki/%D0%90%D0%BD%D0%B0%D0%BC%D0%BD%D0%B5%D0%B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5%D1%82%D0%BE%D0%B4_%D0%93%D1%80%D0%B0%D0%BC%D0%B0" TargetMode="External"/><Relationship Id="rId11" Type="http://schemas.openxmlformats.org/officeDocument/2006/relationships/hyperlink" Target="https://ru.wikipedia.org/wiki/%D0%A1%D1%83%D1%81%D1%82%D0%B0%D0%B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s://ru.wikipedia.org/wiki/%D0%9E%D0%BF%D1%82%D0%B8%D1%87%D0%B5%D1%81%D0%BA%D0%B8%D0%B9_%D0%BC%D0%B8%D0%BA%D1%80%D0%BE%D1%81%D0%BA%D0%BE%D0%BF" TargetMode="External"/><Relationship Id="rId10" Type="http://schemas.openxmlformats.org/officeDocument/2006/relationships/hyperlink" Target="https://ru.wikipedia.org/wiki/%D0%A1%D0%B5%D1%80%D0%B4%D1%86%D0%B5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ru.wikipedia.org/wiki/%D0%9A%D1%80%D0%BE%D0%B2%D0%B5%D0%BD%D0%BE%D1%81%D0%BD%D1%8B%D0%B5_%D1%81%D0%BE%D1%81%D1%83%D0%B4%D1%8B" TargetMode="External"/><Relationship Id="rId14" Type="http://schemas.openxmlformats.org/officeDocument/2006/relationships/hyperlink" Target="https://ru.wikipedia.org/wiki/%D0%A1%D0%BB%D1%83%D1%8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1%82%D0%B8%D0%B1%D0%B8%D0%BE%D1%82%D0%B8%D0%BA" TargetMode="External"/><Relationship Id="rId13" Type="http://schemas.openxmlformats.org/officeDocument/2006/relationships/hyperlink" Target="https://ru.wikipedia.org/wiki/%D0%98%D0%BC%D0%BC%D1%83%D0%BD%D0%BE%D1%81%D1%83%D0%BF%D1%80%D0%B5%D1%81%D1%81%D0%B8%D1%8F" TargetMode="External"/><Relationship Id="rId3" Type="http://schemas.openxmlformats.org/officeDocument/2006/relationships/hyperlink" Target="https://ru.wikipedia.org/w/index.php?title=%D0%9A%D0%BE%D0%BA%D0%BA%D0%BE%D0%B2%D0%B8%D0%B4%D0%BD%D1%8B%D0%B5_%D0%B1%D0%B0%D0%BA%D1%82%D0%B5%D1%80%D0%B8%D0%B8&amp;action=edit&amp;redlink=1" TargetMode="External"/><Relationship Id="rId7" Type="http://schemas.openxmlformats.org/officeDocument/2006/relationships/hyperlink" Target="https://ru.wikipedia.org/wiki/%D0%A3%D1%80%D0%B5%D1%82%D1%80%D0%B8%D1%82" TargetMode="External"/><Relationship Id="rId12" Type="http://schemas.openxmlformats.org/officeDocument/2006/relationships/hyperlink" Target="https://ru.wikipedia.org/wiki/%D0%98%D0%BC%D0%BC%D1%83%D0%BD%D0%BD%D0%B0%D1%8F_%D1%81%D0%B8%D1%81%D1%82%D0%B5%D0%BC%D0%B0" TargetMode="External"/><Relationship Id="rId2" Type="http://schemas.openxmlformats.org/officeDocument/2006/relationships/hyperlink" Target="https://ru.wikipedia.org/wiki/Chlamydia_trachomat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7%D0%B5%D0%BF%D0%BE%D0%BB%D0%BE%D0%B2%D0%B0%D1%8F_%D1%81%D0%B8%D1%81%D1%82%D0%B5%D0%BC%D0%B0" TargetMode="External"/><Relationship Id="rId11" Type="http://schemas.openxmlformats.org/officeDocument/2006/relationships/hyperlink" Target="https://ru.wikipedia.org/wiki/%D0%9F%D0%B0%D1%80%D0%B0%D0%B7%D0%B8%D1%82%D0%B8%D1%80%D0%BE%D0%B2%D0%B0%D0%BD%D0%B8%D0%B5" TargetMode="External"/><Relationship Id="rId5" Type="http://schemas.openxmlformats.org/officeDocument/2006/relationships/hyperlink" Target="https://ru.wikipedia.org/wiki/%D0%9E%D0%B1%D0%BB%D0%B8%D0%B3%D0%B0%D1%82%D0%BD%D1%8B%D0%B5_%D0%BF%D0%B0%D1%80%D0%B0%D0%B7%D0%B8%D1%82%D1%8B" TargetMode="External"/><Relationship Id="rId10" Type="http://schemas.openxmlformats.org/officeDocument/2006/relationships/hyperlink" Target="https://ru.wikipedia.org/wiki/L-%D1%84%D0%BE%D1%80%D0%BC%D1%8B" TargetMode="External"/><Relationship Id="rId4" Type="http://schemas.openxmlformats.org/officeDocument/2006/relationships/hyperlink" Target="https://ru.wikipedia.org/wiki/%D0%9C%D0%B5%D1%82%D0%BE%D0%B4_%D0%93%D1%80%D0%B0%D0%BC%D0%B0" TargetMode="External"/><Relationship Id="rId9" Type="http://schemas.openxmlformats.org/officeDocument/2006/relationships/hyperlink" Target="https://ru.wikipedia.org/wiki/%D0%9F%D1%80%D0%BE%D1%81%D1%82%D1%83%D0%B4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1%82%D0%B8%D0%B1%D0%B8%D0%BE%D1%82%D0%B8%D0%BA%D0%B8" TargetMode="External"/><Relationship Id="rId7" Type="http://schemas.openxmlformats.org/officeDocument/2006/relationships/hyperlink" Target="https://ru.wikipedia.org/wiki/%D0%9A%D0%BE%D0%BD%D1%8A%D1%8E%D0%BD%D0%BA%D1%82%D0%B8%D0%B2%D0%B0" TargetMode="External"/><Relationship Id="rId2" Type="http://schemas.openxmlformats.org/officeDocument/2006/relationships/hyperlink" Target="https://ru.wikipedia.org/wiki/%D0%90%D0%A2%D0%A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7%D0%B5%D0%BF%D0%BE%D0%BB%D0%BE%D0%B2%D1%8B%D0%B5_%D0%BE%D1%80%D0%B3%D0%B0%D0%BD%D1%8B" TargetMode="External"/><Relationship Id="rId5" Type="http://schemas.openxmlformats.org/officeDocument/2006/relationships/hyperlink" Target="https://ru.wikipedia.org/wiki/%D0%AD%D0%BF%D0%B8%D1%82%D0%B5%D0%BB%D0%B8%D0%B9" TargetMode="External"/><Relationship Id="rId4" Type="http://schemas.openxmlformats.org/officeDocument/2006/relationships/hyperlink" Target="https://ru.wikipedia.org/wiki/%D0%A2%D1%80%D0%BE%D0%BF%D0%B8%D0%B7%D0%B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Неурон система в желтом и светлом синем">
            <a:extLst>
              <a:ext uri="{FF2B5EF4-FFF2-40B4-BE49-F238E27FC236}">
                <a16:creationId xmlns:a16="http://schemas.microsoft.com/office/drawing/2014/main" id="{E664FEE9-BF21-EB99-00FB-125EB45F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7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9C606-69D3-7CC7-50C9-21A50AD5C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Chlamydia trachomatis: инфекции, пути передачи, особенности течения.</a:t>
            </a:r>
            <a:endParaRPr lang="ru-KZ" sz="61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46FC7E-92FE-6E98-4F28-4F39A4CA3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ru-RU"/>
              <a:t>5</a:t>
            </a:r>
            <a:r>
              <a:rPr lang="kk-KZ"/>
              <a:t> лекция</a:t>
            </a:r>
            <a:endParaRPr lang="ru-K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1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C941E-38DB-293A-BC8F-CD7DB6508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08904"/>
            <a:ext cx="10302107" cy="3991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Arial" panose="020B0604020202020204" pitchFamily="34" charset="0"/>
              </a:rPr>
              <a:t>После прикрепления следует 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hlinkClick r:id="rId2" tooltip="Фагоцито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фагоцитоз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 элементарного тельца, им же и индуцируемый. Внутри клетки элементарные тельца существуют в цитоплазматической вакуоли — </a:t>
            </a:r>
            <a:r>
              <a:rPr lang="ru-RU" sz="1600" b="0" i="0" u="none" strike="noStrike" dirty="0" err="1">
                <a:effectLst/>
                <a:latin typeface="Arial" panose="020B0604020202020204" pitchFamily="34" charset="0"/>
                <a:hlinkClick r:id="rId3" tooltip="Фагосо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фагосоме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, где хламидии остаются весь цикл роста, а поверхностные 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hlinkClick r:id="rId4" tooltip="Антиге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антигены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 микроба ингибируют распад и 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hlinkClick r:id="rId5" tooltip="Лизи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лизис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dirty="0" err="1">
                <a:effectLst/>
                <a:latin typeface="Arial" panose="020B0604020202020204" pitchFamily="34" charset="0"/>
              </a:rPr>
              <a:t>фагосомы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. Возможно, это одна из причин хронизации инфекции. Далее элементарное тельце преобразуется в 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hlinkClick r:id="rId6" tooltip="Ретикулярное тельце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ретикулярное тельце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, уже метаболически активное и способное к делению. Ретикулярное тельце </a:t>
            </a:r>
            <a:r>
              <a:rPr lang="ru-RU" sz="1600" b="0" i="0" dirty="0" err="1">
                <a:effectLst/>
                <a:latin typeface="Arial" panose="020B0604020202020204" pitchFamily="34" charset="0"/>
              </a:rPr>
              <a:t>неинфекционно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 и не может выжить вне клетки. Ретикулярные тельца делятся 8—24 часа, конденсируются и превращаются в новые элементарные тельца. Через 48—72 часа клетка разрушается и элементарные тельца выделяются во внешнюю среду. Этим начинается новый цикл размножения хламидии, который длится около 48 часов.</a:t>
            </a:r>
          </a:p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Arial" panose="020B0604020202020204" pitchFamily="34" charset="0"/>
              </a:rPr>
              <a:t>Хламидия напоминает вирус тем, что является полностью внутриклеточной бактерией: зависит от питательных веществ и энергии клетки — хозяина, не синтезирует АТФ, являясь энергетическим паразитом. Но, как и все бактерии, содержит как ДНК, так и РНК, размножается делением, имеет твёрдую оболочку наподобие грамотрицательных бактерий, которая содержит сходный </a:t>
            </a:r>
            <a:r>
              <a:rPr lang="ru-RU" sz="1600" b="0" i="0" dirty="0" err="1">
                <a:effectLst/>
                <a:latin typeface="Arial" panose="020B0604020202020204" pitchFamily="34" charset="0"/>
              </a:rPr>
              <a:t>липополисахарид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284420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sent5.com/presentation/107634924_252385652/image-41.jpg">
            <a:extLst>
              <a:ext uri="{FF2B5EF4-FFF2-40B4-BE49-F238E27FC236}">
                <a16:creationId xmlns:a16="http://schemas.microsoft.com/office/drawing/2014/main" id="{F7F6C9A3-0643-70FA-D9E9-B10B350E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9872998" cy="614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63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898BB-01E1-B806-FCF2-B0164FB2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ru-RU" b="0" i="0" dirty="0">
                <a:solidFill>
                  <a:srgbClr val="FFFFFF"/>
                </a:solidFill>
                <a:effectLst/>
                <a:latin typeface="Linux Libertine"/>
              </a:rPr>
              <a:t>Клинические проявления</a:t>
            </a:r>
            <a:endParaRPr lang="ru-KZ" dirty="0">
              <a:solidFill>
                <a:srgbClr val="FFFFF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2AA0CC6-9C7E-BD23-1BFF-C142ACE79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73445" y="1143000"/>
            <a:ext cx="6715432" cy="4973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31740" rIns="91440" bIns="1587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KZ" altLang="ru-KZ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Хламидиоз очень часто протекает бессимптомно, либо с минимальными проявлениями.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 Абсолютно без симптомов хламидиоз протекает у 46 % мужчин и 67 % женщин. Если же симптомы присутствуют, то выражены они неярко.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KZ" altLang="ru-KZ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Симптомы хламидиоза у женщин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KZ" altLang="ru-K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Хламидиоз у женщин проявляет себя такими симптомами, как выделения из влагалища слизистые или </a:t>
            </a:r>
            <a:r>
              <a:rPr kumimoji="0" lang="ru-KZ" altLang="ru-KZ" sz="17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слизисто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-гнойные. От нормальных выделений они могут отличаться неприятным запахом или желтоватым оттенком. Могут появиться несильные боли в области наружных и внутренних половых органов, зуд и жжение (в том числе при мочеиспускании), боли внизу живота — в области малого таза, усиление болей перед менструацией, </a:t>
            </a:r>
            <a:r>
              <a:rPr kumimoji="0" lang="ru-KZ" altLang="ru-KZ" sz="17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межменструальные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кровотечения. Также у женщины может наблюдаться общая слабость и лёгкое повышение температуры тела — симптомы интоксикации.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1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94EEF-F3DB-F4E3-694A-D0B9582E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</a:pPr>
            <a:br>
              <a:rPr lang="ru-KZ" altLang="ru-KZ" sz="29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ru-KZ" altLang="ru-KZ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хламидиоза у мужчин</a:t>
            </a:r>
            <a:br>
              <a:rPr lang="ru-KZ" altLang="ru-KZ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2900" dirty="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89F474-9A2B-3FA3-24F8-8DD3B1F66A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03312" y="2763520"/>
            <a:ext cx="8946541" cy="34848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31740" rIns="91440" bIns="1587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KZ" altLang="ru-K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мужчин симптомы наличия хламидийной инфекции проявляются вначале в большинстве случаев как лёгкое воспаление мочеиспускательного канала затяжного (хронического) течения — </a:t>
            </a:r>
            <a:r>
              <a:rPr kumimoji="0" lang="ru-KZ" altLang="ru-K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Уретрит"/>
              </a:rPr>
              <a:t>уретрит</a:t>
            </a:r>
            <a:r>
              <a:rPr kumimoji="0" lang="ru-KZ" altLang="ru-K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который продолжается не менее нескольких месяцев. У мужчин могут появиться скудные стекловидные выделения из мочеиспускательного канала. При мочеиспускании могут отмечаться зуд и жжение. Могут быть разные боли, в основном несильные: болеть может в мочеиспускательном канале, в мошонке, в пояснице, в яичках. Может повыситься температура тела — до 37 °C, мужчина может ощущать общую слабость — следствие интоксикации. Может наблюдаться помутнение мочи, наличие в ней гнойных нитей. У некоторых мужчин могут даже появляться кровянистые выделения в конце мочеиспускания или при семяизвержении.</a:t>
            </a:r>
            <a:endParaRPr kumimoji="0" lang="ru-KZ" altLang="ru-KZ" sz="14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KZ" altLang="ru-K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ряде случаев происходит длительное сохранение хламидий в организме в виде изолированных </a:t>
            </a:r>
            <a:r>
              <a:rPr kumimoji="0" lang="ru-KZ" altLang="ru-KZ" sz="14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микроколоний</a:t>
            </a:r>
            <a:r>
              <a:rPr kumimoji="0" lang="ru-KZ" altLang="ru-K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слизистых — так называемое носительство. При клиническом, инструментальном и лабораторном обследовании никаких признаков поражения органов не выявляется — то есть человек клинически здоров, и лишь при применении высокоточных методов лабораторной диагностики (ПЦР, </a:t>
            </a:r>
            <a:r>
              <a:rPr kumimoji="0" lang="ru-KZ" altLang="ru-KZ" sz="14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культуральное</a:t>
            </a:r>
            <a:r>
              <a:rPr kumimoji="0" lang="ru-KZ" altLang="ru-K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исследование) выявляются хламидии. Это состояние связано с подавлением размножения хламидий иммунной системой организма.</a:t>
            </a:r>
            <a:endParaRPr kumimoji="0" lang="ru-KZ" altLang="ru-KZ" sz="1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48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05326-D244-4141-2D4D-8C356DEC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br>
              <a:rPr lang="ru-KZ" altLang="ru-KZ" sz="3200" dirty="0">
                <a:solidFill>
                  <a:srgbClr val="F2F2F2"/>
                </a:solidFill>
                <a:latin typeface="Arial" panose="020B0604020202020204" pitchFamily="34" charset="0"/>
              </a:rPr>
            </a:br>
            <a:r>
              <a:rPr lang="ru-KZ" altLang="ru-KZ" sz="32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орального хламидиоза</a:t>
            </a:r>
            <a:br>
              <a:rPr lang="ru-KZ" altLang="ru-KZ" sz="32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3200" dirty="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3FE4690-D832-F596-543F-3DC3E03F3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2263"/>
              </p:ext>
            </p:extLst>
          </p:nvPr>
        </p:nvGraphicFramePr>
        <p:xfrm>
          <a:off x="4720782" y="570271"/>
          <a:ext cx="6823518" cy="592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97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791A1-0FFB-66D8-7ACF-2DA3224E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7824"/>
          </a:xfrm>
        </p:spPr>
        <p:txBody>
          <a:bodyPr/>
          <a:lstStyle/>
          <a:p>
            <a:r>
              <a:rPr lang="ru-RU" b="0" i="0" dirty="0">
                <a:effectLst/>
                <a:latin typeface="Linux Libertine"/>
              </a:rPr>
              <a:t>Осложнения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469CA-866E-FAF5-A63D-64D4BF26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78" y="1415846"/>
            <a:ext cx="10382864" cy="4832554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Болезнь Рейтера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уретро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окуло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-синовиальный синдром) — характеризуется триадой симптомов: уретрит, конъюнктивит и реактивный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3" tooltip="Артр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артрит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 Также при синдроме встречается различного вида поражение кожных покровов и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цирцинарный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баланопостит.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4" tooltip="Стриктура уретр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Стриктура уретры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— сужение мочеиспускательного канала вследствие рубцовых изменений слизистой уретры, единственным методом лечения которой является оперативное вмешательство.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5" tooltip="Орхоэпидидим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Орхоэпидидимит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ведущий к сужению выносящих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спермовыводящих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путей и гибели клеток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Лейдига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что ведёт к прекращению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спермагенеза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(производства сперматозоидов) и мужскому бесплодию.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Хронический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6" tooltip="Простат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простатит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ведущий к гибели железистой ткани предстательной железы, сужению протоков простаты, изменению количества и качества секрета простаты, что приводит к обездвиживанию и быстрой гибели сперматозоидов.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7" tooltip="Воспалительные заболевания органов малого таза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Воспалительные заболевания органов малого таза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(ВЗОМТ) у женщин — хламидийная инфекция может проникнуть в матку, придатки матки, маточные трубы женщины вызывая там воспалительный процесс —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8" tooltip="Эндометр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эндометрит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9" tooltip="Сальпингоофор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сальпингоофорит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10" tooltip="Сальпинг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сальпингит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 Отличительной чертой хламидиоза является образование рубцов и спаек в маточных трубах, что является причиной внематочной беременности и трубного бесплодия.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013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6065F-6B31-AFAA-E02D-3ACEB247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F2F2F2"/>
                </a:solidFill>
                <a:latin typeface="Arial" panose="020B0604020202020204" pitchFamily="34" charset="0"/>
              </a:rPr>
              <a:t>Наличие хламидиоза часто приводит к преждевременному окончанию беременности (выкидыши); опасность представляет инфицирование плода во время родов (до 40 %). Основные формы проявления хламидиоза у новорождённых (врождённый хламидиоз):</a:t>
            </a:r>
            <a:br>
              <a:rPr lang="ru-RU" sz="2000">
                <a:solidFill>
                  <a:srgbClr val="F2F2F2"/>
                </a:solidFill>
                <a:latin typeface="Arial" panose="020B0604020202020204" pitchFamily="34" charset="0"/>
              </a:rPr>
            </a:br>
            <a:endParaRPr lang="ru-KZ" sz="2000">
              <a:solidFill>
                <a:srgbClr val="F2F2F2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FAC340A-1976-79CD-B2C1-3713E2B37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220585"/>
              </p:ext>
            </p:extLst>
          </p:nvPr>
        </p:nvGraphicFramePr>
        <p:xfrm>
          <a:off x="4703211" y="570271"/>
          <a:ext cx="6841089" cy="544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17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78119-8EE1-F73A-F8D1-1049A978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ru-RU" b="0" i="0">
                <a:solidFill>
                  <a:srgbClr val="FFFFFF"/>
                </a:solidFill>
                <a:effectLst/>
                <a:latin typeface="Linux Libertine"/>
              </a:rPr>
              <a:t>Диагностика</a:t>
            </a:r>
            <a:endParaRPr lang="ru-KZ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82E6EE-27B7-6761-5DC3-CB0C9BD76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45" y="1002890"/>
            <a:ext cx="6050167" cy="5113851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Диагностика хламидиоза сложна, поскольку </a:t>
            </a:r>
            <a:r>
              <a:rPr lang="ru-RU" b="0" i="1" u="none" strike="noStrike" dirty="0" err="1">
                <a:effectLst/>
                <a:latin typeface="Arial" panose="020B0604020202020204" pitchFamily="34" charset="0"/>
                <a:hlinkClick r:id="rId2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Chlamydia</a:t>
            </a:r>
            <a:r>
              <a:rPr lang="ru-RU" b="0" i="1" u="none" strike="noStrike" dirty="0">
                <a:effectLst/>
                <a:latin typeface="Arial" panose="020B0604020202020204" pitchFamily="34" charset="0"/>
                <a:hlinkClick r:id="rId2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1" u="none" strike="noStrike" dirty="0" err="1">
                <a:effectLst/>
                <a:latin typeface="Arial" panose="020B0604020202020204" pitchFamily="34" charset="0"/>
                <a:hlinkClick r:id="rId2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trachomatis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внутриклеточный паразит. В связи с этим для диагностики хламидиоза берут не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3" tooltip="Мазок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мазок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(слизь и выделения), а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4" tooltip="Соскоб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соскоб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(клетки больного органа), но применение неинвазивных тестов иногда более приемлемо для пациентов. Материалом для анализа на хламидии также может стать кровь, моча и сперма у мужчин.</a:t>
            </a:r>
          </a:p>
          <a:p>
            <a:r>
              <a:rPr lang="ru-RU" b="0" i="0" dirty="0">
                <a:effectLst/>
                <a:latin typeface="Arial" panose="020B0604020202020204" pitchFamily="34" charset="0"/>
              </a:rPr>
              <a:t>Для выявления хламидий используются следующие лабораторные методики.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3699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80E637-2FB8-9109-46E1-24463ED6BA3E}"/>
              </a:ext>
            </a:extLst>
          </p:cNvPr>
          <p:cNvSpPr txBox="1"/>
          <p:nvPr/>
        </p:nvSpPr>
        <p:spPr>
          <a:xfrm>
            <a:off x="393291" y="1160206"/>
            <a:ext cx="547656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Метод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2" tooltip="Полимеразная цепная реак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полимеразной цепной реакции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(ПЦР). Этот метод на сегодня обладает самой большой чувствительностью и специфичностью — до 100 %. Для анализа нужно немного материала, а результаты готовы через 1—2 дня. Этот метод даёт ложноположительные результаты только в случае нарушения процесса забора, транспортировки и обработки биоматериала, а также проведения самого анализа. Подтверждение положительного результата, полученного методом ПЦР, не требуется. Данный метод рекомендован как предпочтительный в диагностике хламидийной инфекции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E2771-38A6-DAEE-BCFB-0BAF28FE8F60}"/>
              </a:ext>
            </a:extLst>
          </p:cNvPr>
          <p:cNvSpPr txBox="1"/>
          <p:nvPr/>
        </p:nvSpPr>
        <p:spPr>
          <a:xfrm>
            <a:off x="6095999" y="943898"/>
            <a:ext cx="55748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effectLst/>
                <a:latin typeface="Arial" panose="020B0604020202020204" pitchFamily="34" charset="0"/>
                <a:hlinkClick r:id="rId3" tooltip="Иммуноферментный анали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Иммуноферментный анализ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(ИФА). Определение антител (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IgG</a:t>
            </a:r>
            <a:r>
              <a:rPr lang="ru-RU" b="0" i="0" dirty="0">
                <a:effectLst/>
                <a:latin typeface="Arial" panose="020B0604020202020204" pitchFamily="34" charset="0"/>
              </a:rPr>
              <a:t>, IgA,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IgM</a:t>
            </a:r>
            <a:r>
              <a:rPr lang="ru-RU" b="0" i="0" dirty="0">
                <a:effectLst/>
                <a:latin typeface="Arial" panose="020B0604020202020204" pitchFamily="34" charset="0"/>
              </a:rPr>
              <a:t>) к хламидиям в крови. Эти антитела вырабатываются организмом в ответ на инфицирование. Антитела к хламидиям выявляются при взаимодействии со специальными препаратами, содержащими хламидийные антигены, образующие с антителами прочный комплекс, который можно обнаружить разными способами. Помимо обычных соскобов, для проведения анализа методом ИФА берётся и кровь. Метод не только выявляет возбудителя заболевания, но и сообщает, на какой стадии хламидиоз находится — в острой или хронической. Первые антитела появляются на 10—20-й день заболевания. Потом появляются и другие антитела, которые могут указать врачу на хронический хламидиоз, или на повторное заражение, либо на активацию плохо пролеченного ранее хламидиоза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1181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4EFE5-142F-F4BC-5186-06185D61E9BF}"/>
              </a:ext>
            </a:extLst>
          </p:cNvPr>
          <p:cNvSpPr txBox="1"/>
          <p:nvPr/>
        </p:nvSpPr>
        <p:spPr>
          <a:xfrm>
            <a:off x="845574" y="845574"/>
            <a:ext cx="10019071" cy="540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3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 tooltip="Посев (микробиология)"/>
              </a:rPr>
              <a:t>Посев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хламидии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культуральный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с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определением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чувствительности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антибиотикам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методов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хламидиоза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самый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дорогой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трудоёмкий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—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анализы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приходится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ждать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несколько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дней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достаточно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точен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если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хламидии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методом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посева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даёт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положительный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можно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сомневаться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присутствии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этих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бактерий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организме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Достоинство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в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процессе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посева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определяется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антибиотика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инфекция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данного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больного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погибнет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Суть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посева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состоит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забранный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«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высевают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специальную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среду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Через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некоторое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время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размеру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характеру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колонии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микробов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можно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судить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выросло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Посев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выявляет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хламидии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70—90 %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случаев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рекомендуется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применять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рутинных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исследованиях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установления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этиологии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бесплодия</a:t>
            </a:r>
            <a:r>
              <a:rPr lang="kk-KZ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7" tooltip="Микроскопический анализ"/>
              </a:rPr>
              <a:t>Микроскопический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7" tooltip="Микроскопический анализ"/>
              </a:rPr>
              <a:t>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7" tooltip="Микроскопический анализ"/>
              </a:rPr>
              <a:t>анализ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мазок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обследования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мужчин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берётся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мазок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уретры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у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женщин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—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мазки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одновременно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влагалища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шейки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матки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наружного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отверстия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мочеиспускательного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канала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один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самых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старых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методов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однако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он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утратил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своего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значения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Мазок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привлекателен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своей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доступностью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поскольку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стоит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недорого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а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многих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государственных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поликлиниках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делают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бесплатно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вероятность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выявить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хламидийную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инфекцию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таким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способом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очень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мала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более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15 %,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микроскопический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способен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обнаружить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только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наличие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воспалительного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процесса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результатам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мазка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можно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лучшем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случае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лишь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заподозрить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наличие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хламидиоза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хламидиозе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лейкоцитов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мазке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очень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незначительно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или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даже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превышает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нормы</a:t>
            </a:r>
            <a:r>
              <a:rPr lang="en-US" sz="1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017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ламидиоз | МЦРЗ.РФ">
            <a:extLst>
              <a:ext uri="{FF2B5EF4-FFF2-40B4-BE49-F238E27FC236}">
                <a16:creationId xmlns:a16="http://schemas.microsoft.com/office/drawing/2014/main" id="{232D62D5-2A6A-D00A-2246-9B57CE4A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r="3766"/>
          <a:stretch/>
        </p:blipFill>
        <p:spPr bwMode="auto">
          <a:xfrm>
            <a:off x="648930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84CC5E8-A9EC-D455-2037-0DF87D202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752" y="2052214"/>
            <a:ext cx="4338409" cy="4196185"/>
          </a:xfrm>
        </p:spPr>
        <p:txBody>
          <a:bodyPr>
            <a:normAutofit/>
          </a:bodyPr>
          <a:lstStyle/>
          <a:p>
            <a:r>
              <a:rPr lang="ru-RU" b="1" i="0">
                <a:effectLst/>
                <a:latin typeface="Arial" panose="020B0604020202020204" pitchFamily="34" charset="0"/>
              </a:rPr>
              <a:t>Хламидиоз</a:t>
            </a:r>
            <a:r>
              <a:rPr lang="ru-RU" b="0" i="0">
                <a:effectLst/>
                <a:latin typeface="Arial" panose="020B0604020202020204" pitchFamily="34" charset="0"/>
              </a:rPr>
              <a:t> (хламидиаз) — инфекционное </a:t>
            </a:r>
            <a:r>
              <a:rPr lang="ru-RU" b="0" i="0" strike="noStrike">
                <a:effectLst/>
                <a:latin typeface="Arial" panose="020B0604020202020204" pitchFamily="34" charset="0"/>
                <a:hlinkClick r:id="rId4" tooltip="Заболевания, передающиеся половым путё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заболевание, передающееся половым путём</a:t>
            </a:r>
            <a:r>
              <a:rPr lang="ru-RU" b="0" i="0">
                <a:effectLst/>
                <a:latin typeface="Arial" panose="020B0604020202020204" pitchFamily="34" charset="0"/>
              </a:rPr>
              <a:t>, вызываемое </a:t>
            </a:r>
            <a:r>
              <a:rPr lang="ru-RU" b="0" i="0" strike="noStrike">
                <a:effectLst/>
                <a:latin typeface="Arial" panose="020B0604020202020204" pitchFamily="34" charset="0"/>
                <a:hlinkClick r:id="rId5" tooltip="Хламид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хламидиями</a:t>
            </a:r>
            <a:r>
              <a:rPr lang="ru-RU" b="0" i="0">
                <a:effectLst/>
                <a:latin typeface="Arial" panose="020B0604020202020204" pitchFamily="34" charset="0"/>
              </a:rPr>
              <a:t> (</a:t>
            </a:r>
            <a:r>
              <a:rPr lang="ru-RU" b="0" i="1" strike="noStrike">
                <a:effectLst/>
                <a:latin typeface="Arial" panose="020B0604020202020204" pitchFamily="34" charset="0"/>
                <a:hlinkClick r:id="rId6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Chlamydia trachomatis</a:t>
            </a:r>
            <a:r>
              <a:rPr lang="ru-RU" b="0" i="0">
                <a:effectLst/>
                <a:latin typeface="Arial" panose="020B0604020202020204" pitchFamily="34" charset="0"/>
              </a:rPr>
              <a:t>). Является одним из самых распространённых </a:t>
            </a:r>
            <a:r>
              <a:rPr lang="ru-RU" b="0" i="0" strike="noStrike">
                <a:effectLst/>
                <a:latin typeface="Arial" panose="020B0604020202020204" pitchFamily="34" charset="0"/>
                <a:hlinkClick r:id="rId7" tooltip="ЗПП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заболеваний, передающихся половым путём</a:t>
            </a:r>
            <a:r>
              <a:rPr lang="ru-RU" b="0" i="0">
                <a:effectLst/>
                <a:latin typeface="Arial" panose="020B0604020202020204" pitchFamily="34" charset="0"/>
              </a:rPr>
              <a:t>.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276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1B341-E90D-98A0-B9AE-D9CDA58A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2" tooltip="Реакция иммунофлюоресценции"/>
              </a:rPr>
              <a:t>Реакция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2" tooltip="Реакция иммунофлюоресценции"/>
              </a:rPr>
              <a:t>иммунофлюоресценции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1BA01-530B-DA24-B9CA-DCF6335E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39991" cy="4195481"/>
          </a:xfrm>
        </p:spPr>
        <p:txBody>
          <a:bodyPr>
            <a:normAutofit fontScale="92500"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Взятый из уретры или цервикального канала материал окрашивают специальным веществом, потом исследуют под специальным микроскопом (так называемым флюоресцентным). Если хламидии присутствуют, то они светятся, как светлячки в объективе микроскопа. Точность этого метода — до 50 %. Время для анализа — не более часа. Точность в 50 % — основной недостаток метода. Для проведения анализа РИФ нужен очень профессиональный лаборант, для забора материала — профессиональный врач, непрофессионализм снижает и качество метода. Минусы РИФ в том, что исследуемого материала должно быть много, а болезнь — находиться уже в активной стадии. Бывают и ложноположительные результаты, когда вместо хламидии высвечиваются стафилококки. Неточности методу добавляет и тот факт, что результаты интерпретируются глазами лаборанта — для этого метода характерна высокая субъективность оценки результата. Поэтому метод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иммунофлуоресценции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недопустимо использовать для диагностики хламидийной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инфекци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282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38F0F-77A9-312B-9B70-75152505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Linux Libertine"/>
              </a:rPr>
              <a:t>Лечение</a:t>
            </a:r>
            <a:endParaRPr lang="ru-KZ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186DF-AE23-C0D8-360E-54F63119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4336"/>
            <a:ext cx="9525359" cy="47440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latin typeface="Arial" panose="020B0604020202020204" pitchFamily="34" charset="0"/>
              </a:rPr>
              <a:t>Д</a:t>
            </a:r>
            <a:r>
              <a:rPr lang="ru-RU" b="0" i="0" dirty="0">
                <a:effectLst/>
                <a:latin typeface="Arial" panose="020B0604020202020204" pitchFamily="34" charset="0"/>
              </a:rPr>
              <a:t>иагноз «хламидиоз» ставится с начала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2" tooltip="1990-е год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1990-х годов</a:t>
            </a:r>
            <a:r>
              <a:rPr lang="ru-RU" b="0" i="0" dirty="0">
                <a:effectLst/>
                <a:latin typeface="Arial" panose="020B0604020202020204" pitchFamily="34" charset="0"/>
              </a:rPr>
              <a:t>; ранее не было ни надёжных средств диагностики данного заболевания, ни эффективных методов его лечения.</a:t>
            </a:r>
          </a:p>
          <a:p>
            <a:pPr algn="l"/>
            <a:r>
              <a:rPr lang="ru-RU" b="0" i="0" dirty="0">
                <a:effectLst/>
                <a:latin typeface="Arial" panose="020B0604020202020204" pitchFamily="34" charset="0"/>
              </a:rPr>
              <a:t>В 1990-х схема лечения хламидиоза была длительной (2—3 месяца и более), сложной и многоступенчатой (последовательный приём нескольких антибиотиков, а также местные противомикробные и противогрибковые средства, гепатопротекторы и т. д.), имела ряд побочных эффектов и не всегда давала устойчивое выздоровление. Ситуация кардинально изменилась в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3" tooltip="2000-е год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2000-е годы</a:t>
            </a:r>
            <a:r>
              <a:rPr lang="ru-RU" b="0" i="0" dirty="0">
                <a:effectLst/>
                <a:latin typeface="Arial" panose="020B0604020202020204" pitchFamily="34" charset="0"/>
              </a:rPr>
              <a:t> с появлением новых эффективных и безопасных антибиотиков: ныне курс лечения хламидиоза занимает 2—3 недели.</a:t>
            </a:r>
          </a:p>
          <a:p>
            <a:pPr algn="l"/>
            <a:r>
              <a:rPr lang="ru-RU" b="0" i="0" dirty="0">
                <a:effectLst/>
                <a:latin typeface="Arial" panose="020B0604020202020204" pitchFamily="34" charset="0"/>
              </a:rPr>
              <a:t>Поскольку </a:t>
            </a:r>
            <a:r>
              <a:rPr lang="ru-RU" b="0" i="1" u="none" strike="noStrike" dirty="0" err="1">
                <a:solidFill>
                  <a:srgbClr val="58C1BA"/>
                </a:solidFill>
                <a:effectLst/>
                <a:latin typeface="Arial" panose="020B0604020202020204" pitchFamily="34" charset="0"/>
                <a:hlinkClick r:id="rId4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Chlamydia</a:t>
            </a:r>
            <a:r>
              <a:rPr lang="ru-RU" b="0" i="1" u="none" strike="noStrike" dirty="0">
                <a:solidFill>
                  <a:srgbClr val="58C1BA"/>
                </a:solidFill>
                <a:effectLst/>
                <a:latin typeface="Arial" panose="020B0604020202020204" pitchFamily="34" charset="0"/>
                <a:hlinkClick r:id="rId4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1" u="none" strike="noStrike" dirty="0" err="1">
                <a:effectLst/>
                <a:latin typeface="Arial" panose="020B0604020202020204" pitchFamily="34" charset="0"/>
                <a:hlinkClick r:id="rId4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trachomatis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внутриклеточный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5" tooltip="Параз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паразит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выбор препаратов ограничивается теми, которые способны проникать внутрь клетки. К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6" tooltip="Макролид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макролидам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относятся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7" tooltip="Антибиоти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антибиотики</a:t>
            </a:r>
            <a:r>
              <a:rPr lang="ru-RU" b="0" i="0" dirty="0">
                <a:effectLst/>
                <a:latin typeface="Arial" panose="020B0604020202020204" pitchFamily="34" charset="0"/>
              </a:rPr>
              <a:t>, содержащие в молекуле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8" tooltip="Макроцик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макроциклическое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лактановое</a:t>
            </a:r>
            <a:r>
              <a:rPr lang="ru-RU" b="0" i="0" dirty="0">
                <a:effectLst/>
                <a:latin typeface="Arial" panose="020B0604020202020204" pitchFamily="34" charset="0"/>
              </a:rPr>
              <a:t> кольцо, связанное с одним или несколькими углеводными остатками. Различия в химической структуре макролидов не столь существенны, но их физико-химические и биологические качества различаются. 14-членные макролиды —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9" tooltip="Эритромиц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эритромицин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10" tooltip="Олеандомиц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олеандомицин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11" tooltip="Кларитромиц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кларитромицин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12" tooltip="Рокситромиц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рокситромицин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; 15-членный —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13" tooltip="Азитромиц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азитромицин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; 16-членные —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14" tooltip="Джозамиц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джозамицин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15" tooltip="Спирамиц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спирамицин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Макролиды «нового поколения» незначительно отличаются от эритромицина по спектру действия, но имеют неполную перекрёстную устойчивость с ним, улучшенную фармакокинетику и повышенный профиль безопасности.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33694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3F1D87-A276-417B-D09C-D1AC6BA43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5846"/>
            <a:ext cx="8946541" cy="4832554"/>
          </a:xfrm>
        </p:spPr>
        <p:txBody>
          <a:bodyPr/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Препаратом выбора в лечении урогенитального хламидиоза по последним международным стандартам (рекомендации ВОЗ, Европейские рекомендации 2010 г. — European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guideline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for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management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of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Chlamydia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trachomatis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infections</a:t>
            </a:r>
            <a:r>
              <a:rPr lang="ru-RU" b="0" i="0" dirty="0">
                <a:effectLst/>
                <a:latin typeface="Arial" panose="020B0604020202020204" pitchFamily="34" charset="0"/>
              </a:rPr>
              <a:t>) является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2" tooltip="Азитромиц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азитромицин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однократный приём соответствующей дозы; либо применяется 7-дневный курс 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3" tooltip="Доксицикл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доксициклина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Альтернативными являются прочие макролиды,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фторхинолоны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6854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1EE128-4050-CC3B-B9BB-754797D11C35}"/>
              </a:ext>
            </a:extLst>
          </p:cNvPr>
          <p:cNvSpPr txBox="1"/>
          <p:nvPr/>
        </p:nvSpPr>
        <p:spPr>
          <a:xfrm>
            <a:off x="796413" y="650735"/>
            <a:ext cx="55355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По статистике ежегодно хламидиозом в мире заболевает 100 млн человек, а число инфицированных хламидиями людей на всем земном шаре по самым скромным подсчётам достигает одного миллиарда. По данным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2" tooltip="ВО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ВОЗ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и многочисленных отечественных и зарубежных исследователей, урогенитальный хламидиоз является одним из самых распространённых заболеваний, передаваемых половым путём, поэтому для современной венерологии создание максимально эффективных средств лечения так называемых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негонококковых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воспалительных заболеваний органов мочеполовой системы остаётся актуальным.</a:t>
            </a:r>
            <a:endParaRPr lang="ru-KZ" dirty="0"/>
          </a:p>
        </p:txBody>
      </p:sp>
      <p:pic>
        <p:nvPicPr>
          <p:cNvPr id="2052" name="Picture 4" descr="Урогенитальный хламидиоз - симптомы, рекомендации, лечение, причины">
            <a:extLst>
              <a:ext uri="{FF2B5EF4-FFF2-40B4-BE49-F238E27FC236}">
                <a16:creationId xmlns:a16="http://schemas.microsoft.com/office/drawing/2014/main" id="{4DCDAC21-8EEF-9FD8-750C-5B114FB9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23" y="1927891"/>
            <a:ext cx="4637446" cy="30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2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C02D7-56D9-C3F9-FEEB-F4E0543C398A}"/>
              </a:ext>
            </a:extLst>
          </p:cNvPr>
          <p:cNvSpPr txBox="1"/>
          <p:nvPr/>
        </p:nvSpPr>
        <p:spPr>
          <a:xfrm>
            <a:off x="5093110" y="727587"/>
            <a:ext cx="6951406" cy="555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effectLst/>
                <a:latin typeface="+mj-lt"/>
                <a:ea typeface="+mj-ea"/>
                <a:cs typeface="+mj-cs"/>
              </a:rPr>
              <a:t>Хламидии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являются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внутриклеточными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паразитами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которые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внедрившись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клетку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питаются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её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содержимым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размножаются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разрушении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клетки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выделяется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уже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больше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микроорганизмов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которые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поражают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новые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клетки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Хламидии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способны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вызывать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у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человека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спектр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органных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поражений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много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раз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перекрывающий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таковой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например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у </a:t>
            </a:r>
            <a:r>
              <a:rPr lang="en-US" strike="noStrike" dirty="0" err="1">
                <a:effectLst/>
                <a:latin typeface="+mj-lt"/>
                <a:ea typeface="+mj-ea"/>
                <a:cs typeface="+mj-cs"/>
                <a:hlinkClick r:id="rId6" tooltip="Метод Гра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грамотрицательных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trike="noStrike" dirty="0" err="1">
                <a:effectLst/>
                <a:latin typeface="+mj-lt"/>
                <a:ea typeface="+mj-ea"/>
                <a:cs typeface="+mj-cs"/>
                <a:hlinkClick r:id="rId7" tooltip="Пиогенные кокки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пиогенных</a:t>
            </a:r>
            <a:r>
              <a:rPr lang="en-US" strike="noStrike" dirty="0">
                <a:effectLst/>
                <a:latin typeface="+mj-lt"/>
                <a:ea typeface="+mj-ea"/>
                <a:cs typeface="+mj-cs"/>
                <a:hlinkClick r:id="rId7" tooltip="Пиогенные кокки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trike="noStrike" dirty="0" err="1">
                <a:effectLst/>
                <a:latin typeface="+mj-lt"/>
                <a:ea typeface="+mj-ea"/>
                <a:cs typeface="+mj-cs"/>
                <a:hlinkClick r:id="rId7" tooltip="Пиогенные кокки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кокков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Хламидии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в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отличие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от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многих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других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микроорганизмов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способны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повреждать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одновременно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наружные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и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внутренние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trike="noStrike" dirty="0" err="1">
                <a:effectLst/>
                <a:latin typeface="+mj-lt"/>
                <a:ea typeface="+mj-ea"/>
                <a:cs typeface="+mj-cs"/>
                <a:hlinkClick r:id="rId8" tooltip="Половые органы челове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половые</a:t>
            </a:r>
            <a:r>
              <a:rPr lang="en-US" strike="noStrike" dirty="0">
                <a:effectLst/>
                <a:latin typeface="+mj-lt"/>
                <a:ea typeface="+mj-ea"/>
                <a:cs typeface="+mj-cs"/>
                <a:hlinkClick r:id="rId8" tooltip="Половые органы челове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trike="noStrike" dirty="0" err="1">
                <a:effectLst/>
                <a:latin typeface="+mj-lt"/>
                <a:ea typeface="+mj-ea"/>
                <a:cs typeface="+mj-cs"/>
                <a:hlinkClick r:id="rId8" tooltip="Половые органы челове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органы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слизистую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дыхательных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путей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интиму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9" tooltip="Кровеносные сосуд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сосудов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и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0" tooltip="Сердц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сердце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синовиальную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выстилку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1" tooltip="Суста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суставов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2" tooltip="Зубы челове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зубы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органы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3" tooltip="Зре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зрения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и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4" tooltip="Слу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слуха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effectLst/>
                <a:latin typeface="+mj-lt"/>
                <a:ea typeface="+mj-ea"/>
                <a:cs typeface="+mj-cs"/>
              </a:rPr>
              <a:t>Долгое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время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Chlamydia trachomatis,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едва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различимые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в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5" tooltip="Оптический микроско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световой</a:t>
            </a:r>
            <a:r>
              <a:rPr lang="en-US" u="none" strike="noStrike" dirty="0">
                <a:effectLst/>
                <a:latin typeface="+mj-lt"/>
                <a:ea typeface="+mj-ea"/>
                <a:cs typeface="+mj-cs"/>
                <a:hlinkClick r:id="rId15" tooltip="Оптический микроско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5" tooltip="Оптический микроско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микроскоп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привлекали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пристального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внимания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медицины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поскольку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имели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отягощённого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6" tooltip="Анамне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анамнеза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шумной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истории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открытия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Хламидии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нельзя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было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причислить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к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7" tooltip="Вирус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вирусам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к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известным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классическим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u="none" strike="noStrike" dirty="0" err="1">
                <a:effectLst/>
                <a:latin typeface="+mj-lt"/>
                <a:ea typeface="+mj-ea"/>
                <a:cs typeface="+mj-cs"/>
                <a:hlinkClick r:id="rId18" tooltip="Бактер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бактериям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поскольку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они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устроены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проявляют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себя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сложнее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первых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но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проще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вторых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9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E60F51-F2E6-E94B-5BF8-253981FFB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8594"/>
            <a:ext cx="10515600" cy="5508369"/>
          </a:xfrm>
        </p:spPr>
        <p:txBody>
          <a:bodyPr>
            <a:normAutofit/>
          </a:bodyPr>
          <a:lstStyle/>
          <a:p>
            <a:r>
              <a:rPr lang="ru-RU" b="0" i="1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2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Chlamydia</a:t>
            </a:r>
            <a:r>
              <a:rPr lang="ru-RU" b="0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2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1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2" tooltip="Chlamydia trachoma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trachomatis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представляют собой неподвижные, </a:t>
            </a:r>
            <a:r>
              <a:rPr lang="ru-RU" b="0" i="0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3" tooltip="Кокковидные бактерии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кокковидные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4" tooltip="Метод Гра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грамотрицательные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5" tooltip="Облигатные паразит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облигатные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внутриклеточные микроорганизмы. Хламидийная инфекция поражает главным образом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6" tooltip="Мочеполовая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мочеполовую систему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 В настоящее время урогенитальный хламидиоз является самой распространённой (до 60 %) причиной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негонококковых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7" tooltip="Уретр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уретритов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 Длительное время скрыто существуя, при неблагоприятных условиях (воздействие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8" tooltip="Антибиоти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антибиотиков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перегревание, переохлаждение,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9" tooltip="Просту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простуда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 хламидии способны трансформироваться в так называемые </a:t>
            </a:r>
            <a:r>
              <a:rPr lang="ru-RU" b="0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10" tooltip="L-форм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L-формы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— как бы «впадают в спячку». Данный феномен способствует длительному внутриклеточному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11" tooltip="Паразитиров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паразитированию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без конфликтов с </a:t>
            </a:r>
            <a:r>
              <a:rPr lang="ru-RU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12" tooltip="Иммунная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иммунной системой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хозяина. При делении клеток организма спящие хламидии передаются дочерним клеткам. Только в период </a:t>
            </a:r>
            <a:r>
              <a:rPr lang="ru-RU" b="0" i="0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13" tooltip="Иммуносупресс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иммуносупрессии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(подавления защитных сил) возможно активное размножение и так называемая реверсия (пробуждение) хламидий из L-форм.</a:t>
            </a:r>
            <a:endParaRPr lang="ru-KZ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2F69A-E090-B2C0-2D1E-861B735B9F4D}"/>
              </a:ext>
            </a:extLst>
          </p:cNvPr>
          <p:cNvSpPr txBox="1"/>
          <p:nvPr/>
        </p:nvSpPr>
        <p:spPr>
          <a:xfrm>
            <a:off x="1238864" y="98322"/>
            <a:ext cx="6184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tx2"/>
                </a:solidFill>
                <a:effectLst/>
                <a:latin typeface="Linux Libertine"/>
              </a:rPr>
              <a:t>Этиология</a:t>
            </a:r>
            <a:endParaRPr lang="ru-K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DD56648-A212-D110-5CBE-02EEDF9A0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85970"/>
              </p:ext>
            </p:extLst>
          </p:nvPr>
        </p:nvGraphicFramePr>
        <p:xfrm>
          <a:off x="4395019" y="570271"/>
          <a:ext cx="7149281" cy="544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59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58F6C85-F24E-D827-E99C-141D9ACC1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939326"/>
              </p:ext>
            </p:extLst>
          </p:nvPr>
        </p:nvGraphicFramePr>
        <p:xfrm>
          <a:off x="4720782" y="580103"/>
          <a:ext cx="6823518" cy="543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43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58E9-65CD-E4C2-BD28-281BE074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ru-RU" b="0" i="0">
                <a:solidFill>
                  <a:srgbClr val="FFFFFF"/>
                </a:solidFill>
                <a:effectLst/>
                <a:latin typeface="Linux Libertine"/>
              </a:rPr>
              <a:t>Патогенез</a:t>
            </a:r>
            <a:endParaRPr lang="ru-KZ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38338-3D37-B792-1E85-CC75235E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03872"/>
            <a:ext cx="10020300" cy="3544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b="0" i="0" dirty="0">
                <a:effectLst/>
                <a:latin typeface="Arial" panose="020B0604020202020204" pitchFamily="34" charset="0"/>
              </a:rPr>
              <a:t>Микробиологические особенности </a:t>
            </a:r>
            <a:r>
              <a:rPr lang="ru-RU" sz="1700" b="0" i="1" dirty="0" err="1">
                <a:effectLst/>
                <a:latin typeface="Arial" panose="020B0604020202020204" pitchFamily="34" charset="0"/>
              </a:rPr>
              <a:t>Chlamydia</a:t>
            </a:r>
            <a:r>
              <a:rPr lang="ru-RU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b="0" i="1" dirty="0" err="1">
                <a:effectLst/>
                <a:latin typeface="Arial" panose="020B0604020202020204" pitchFamily="34" charset="0"/>
              </a:rPr>
              <a:t>trachomatis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700" b="0" i="0" dirty="0">
                <a:effectLst/>
                <a:latin typeface="Arial" panose="020B0604020202020204" pitchFamily="34" charset="0"/>
              </a:rPr>
              <a:t>Внутриклеточное паразитирование — объединяет хламидии с вирусами, при этом хламидии не способны синтезировать </a:t>
            </a:r>
            <a:r>
              <a:rPr lang="ru-RU" sz="1700" b="0" i="0" u="none" strike="noStrike" dirty="0">
                <a:effectLst/>
                <a:latin typeface="Arial" panose="020B0604020202020204" pitchFamily="34" charset="0"/>
                <a:hlinkClick r:id="rId2" tooltip="АТ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АТФ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 и полностью зависят от энергетических ресурсов клетки — то есть в процессе паразитирования разрушают её полностью.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700" b="0" i="0" dirty="0">
                <a:effectLst/>
                <a:latin typeface="Arial" panose="020B0604020202020204" pitchFamily="34" charset="0"/>
              </a:rPr>
              <a:t>Наличие клеточной оболочки — объединяет хламидии с бактериями — это позволяет применять </a:t>
            </a:r>
            <a:r>
              <a:rPr lang="ru-RU" sz="1700" b="0" i="0" u="none" strike="noStrike" dirty="0">
                <a:effectLst/>
                <a:latin typeface="Arial" panose="020B0604020202020204" pitchFamily="34" charset="0"/>
                <a:hlinkClick r:id="rId3" tooltip="Антибиоти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антибиотики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 для лечения хламидиоза.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700" b="0" i="0" u="none" strike="noStrike" dirty="0">
                <a:effectLst/>
                <a:latin typeface="Arial" panose="020B0604020202020204" pitchFamily="34" charset="0"/>
                <a:hlinkClick r:id="rId4" tooltip="Тропиз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Тропизм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 к </a:t>
            </a:r>
            <a:r>
              <a:rPr lang="ru-RU" sz="1700" b="0" i="0" u="none" strike="noStrike" dirty="0">
                <a:effectLst/>
                <a:latin typeface="Arial" panose="020B0604020202020204" pitchFamily="34" charset="0"/>
                <a:hlinkClick r:id="rId5" tooltip="Эпител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эпителию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 определённых органов (</a:t>
            </a:r>
            <a:r>
              <a:rPr lang="ru-RU" sz="1700" b="0" i="0" u="none" strike="noStrike" dirty="0">
                <a:effectLst/>
                <a:latin typeface="Arial" panose="020B0604020202020204" pitchFamily="34" charset="0"/>
                <a:hlinkClick r:id="rId6" tooltip="Мочеполовые орган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мочеполовые органы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1700" b="0" i="0" u="none" strike="noStrike" dirty="0">
                <a:effectLst/>
                <a:latin typeface="Arial" panose="020B0604020202020204" pitchFamily="34" charset="0"/>
                <a:hlinkClick r:id="rId7" tooltip="Конъюнкти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конъюнктива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).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700" b="0" i="0" dirty="0">
                <a:effectLst/>
                <a:latin typeface="Arial" panose="020B0604020202020204" pitchFamily="34" charset="0"/>
              </a:rPr>
              <a:t>Наличие уникального жизненного цикла.</a:t>
            </a:r>
          </a:p>
          <a:p>
            <a:pPr>
              <a:lnSpc>
                <a:spcPct val="90000"/>
              </a:lnSpc>
            </a:pPr>
            <a:r>
              <a:rPr lang="ru-RU" sz="1700" b="0" i="0" dirty="0">
                <a:effectLst/>
                <a:latin typeface="Arial" panose="020B0604020202020204" pitchFamily="34" charset="0"/>
              </a:rPr>
              <a:t>От всех других микроорганизмов хламидии отличаются совершенно особым жизненным циклом, который начинается с инфицирования чувствительных клеток хозяина посредством специфичного для хламидий процесса фагоцитоза.</a:t>
            </a:r>
          </a:p>
          <a:p>
            <a:pPr>
              <a:lnSpc>
                <a:spcPct val="90000"/>
              </a:lnSpc>
            </a:pPr>
            <a:endParaRPr lang="ru-KZ" sz="1700" dirty="0"/>
          </a:p>
        </p:txBody>
      </p:sp>
    </p:spTree>
    <p:extLst>
      <p:ext uri="{BB962C8B-B14F-4D97-AF65-F5344CB8AC3E}">
        <p14:creationId xmlns:p14="http://schemas.microsoft.com/office/powerpoint/2010/main" val="2417133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298E-F4E6-0EC6-EAFC-9E022D69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ru-RU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Хламидии существуют в организме в двух формах:</a:t>
            </a:r>
            <a:br>
              <a:rPr lang="ru-RU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ru-KZ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693335-317B-5134-AD52-36F230B3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912" y="1143000"/>
            <a:ext cx="6660313" cy="50808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элементарные тельца </a:t>
            </a:r>
            <a:r>
              <a:rPr lang="ru-RU" sz="1800" b="0" i="0" dirty="0">
                <a:effectLst/>
                <a:latin typeface="Arial" panose="020B0604020202020204" pitchFamily="34" charset="0"/>
              </a:rPr>
              <a:t>(ЭТ) — или внеклеточные инфекционные тельца;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ретикулярные тельца </a:t>
            </a:r>
            <a:r>
              <a:rPr lang="ru-RU" sz="1800" b="0" i="0" dirty="0">
                <a:effectLst/>
                <a:latin typeface="Arial" panose="020B0604020202020204" pitchFamily="34" charset="0"/>
              </a:rPr>
              <a:t>(РТ) — внутриклеточная форма возбудителя.</a:t>
            </a:r>
          </a:p>
          <a:p>
            <a:pPr>
              <a:lnSpc>
                <a:spcPct val="90000"/>
              </a:lnSpc>
            </a:pPr>
            <a:r>
              <a:rPr lang="ru-RU" sz="1800" b="0" i="0" dirty="0">
                <a:effectLst/>
                <a:latin typeface="Arial" panose="020B0604020202020204" pitchFamily="34" charset="0"/>
              </a:rPr>
              <a:t>ЭТ, внедряясь в эпителиальную клетку, образуют колонию РТ (включения), которые используя энергетические ресурсы клетки хозяина, размножаются, переходя сначала в так называемые промежуточные тельца, а затем в новые ЭТ, которые выходят из разрушенной клетки в межклеточное пространство и заражают новые клетки. Весь цикл развития продолжается 48—72 часа и за одну фазу развития образуется 200—1000 новых ЭТ.</a:t>
            </a:r>
          </a:p>
          <a:p>
            <a:pPr>
              <a:lnSpc>
                <a:spcPct val="90000"/>
              </a:lnSpc>
            </a:pPr>
            <a:r>
              <a:rPr lang="ru-RU" sz="1800" b="0" i="0" dirty="0">
                <a:effectLst/>
                <a:latin typeface="Arial" panose="020B0604020202020204" pitchFamily="34" charset="0"/>
              </a:rPr>
              <a:t>Первая ступень инфекционного процесса — прикрепление метаболически неактивного, но инфекционного элементарного тельца к клетке хозяина. Обычно это реснитчатый цилиндрический или кубический эпителий (конъюнктива, уретра, </a:t>
            </a:r>
            <a:r>
              <a:rPr lang="ru-RU" sz="1800" b="0" i="0" dirty="0" err="1">
                <a:effectLst/>
                <a:latin typeface="Arial" panose="020B0604020202020204" pitchFamily="34" charset="0"/>
              </a:rPr>
              <a:t>эндоцервикс</a:t>
            </a:r>
            <a:r>
              <a:rPr lang="ru-RU" sz="1800" b="0" i="0" dirty="0">
                <a:effectLst/>
                <a:latin typeface="Arial" panose="020B0604020202020204" pitchFamily="34" charset="0"/>
              </a:rPr>
              <a:t>, эндометрий, маточные трубы).</a:t>
            </a:r>
          </a:p>
          <a:p>
            <a:pPr>
              <a:lnSpc>
                <a:spcPct val="90000"/>
              </a:lnSpc>
            </a:pP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2849704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2763</Words>
  <Application>Microsoft Office PowerPoint</Application>
  <PresentationFormat>Широкоэкранный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Linux Libertine</vt:lpstr>
      <vt:lpstr>Times New Roman</vt:lpstr>
      <vt:lpstr>Wingdings 3</vt:lpstr>
      <vt:lpstr>Ион</vt:lpstr>
      <vt:lpstr>Chlamydia trachomatis: инфекции, пути передачи, особенности течения.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Патогенез</vt:lpstr>
      <vt:lpstr>Хламидии существуют в организме в двух формах: </vt:lpstr>
      <vt:lpstr>Презентация PowerPoint</vt:lpstr>
      <vt:lpstr>Презентация PowerPoint</vt:lpstr>
      <vt:lpstr>Клинические проявления</vt:lpstr>
      <vt:lpstr> Симптомы хламидиоза у мужчин </vt:lpstr>
      <vt:lpstr> Симптомы орального хламидиоза </vt:lpstr>
      <vt:lpstr>Осложнения</vt:lpstr>
      <vt:lpstr>Наличие хламидиоза часто приводит к преждевременному окончанию беременности (выкидыши); опасность представляет инфицирование плода во время родов (до 40 %). Основные формы проявления хламидиоза у новорождённых (врождённый хламидиоз): </vt:lpstr>
      <vt:lpstr>Диагностика</vt:lpstr>
      <vt:lpstr>Презентация PowerPoint</vt:lpstr>
      <vt:lpstr>Презентация PowerPoint</vt:lpstr>
      <vt:lpstr>Реакция иммунофлюоресценции </vt:lpstr>
      <vt:lpstr>Лечение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Диас Суюнбай</dc:creator>
  <cp:lastModifiedBy>Диас Суюнбай</cp:lastModifiedBy>
  <cp:revision>10</cp:revision>
  <dcterms:created xsi:type="dcterms:W3CDTF">2024-09-29T17:34:35Z</dcterms:created>
  <dcterms:modified xsi:type="dcterms:W3CDTF">2024-09-30T10:35:13Z</dcterms:modified>
</cp:coreProperties>
</file>